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57" r:id="rId2"/>
    <p:sldId id="281" r:id="rId3"/>
    <p:sldId id="259" r:id="rId4"/>
    <p:sldId id="258" r:id="rId5"/>
    <p:sldId id="283" r:id="rId6"/>
    <p:sldId id="260" r:id="rId7"/>
    <p:sldId id="286" r:id="rId8"/>
    <p:sldId id="288" r:id="rId9"/>
    <p:sldId id="287" r:id="rId10"/>
    <p:sldId id="291" r:id="rId11"/>
    <p:sldId id="290" r:id="rId12"/>
    <p:sldId id="296" r:id="rId13"/>
    <p:sldId id="265" r:id="rId14"/>
    <p:sldId id="268" r:id="rId15"/>
    <p:sldId id="267" r:id="rId16"/>
    <p:sldId id="299" r:id="rId17"/>
    <p:sldId id="270" r:id="rId18"/>
    <p:sldId id="266" r:id="rId19"/>
    <p:sldId id="271" r:id="rId20"/>
    <p:sldId id="272" r:id="rId21"/>
    <p:sldId id="278" r:id="rId22"/>
    <p:sldId id="273" r:id="rId23"/>
    <p:sldId id="274" r:id="rId24"/>
    <p:sldId id="275" r:id="rId25"/>
    <p:sldId id="277" r:id="rId26"/>
    <p:sldId id="279" r:id="rId27"/>
    <p:sldId id="276" r:id="rId28"/>
    <p:sldId id="311" r:id="rId29"/>
    <p:sldId id="310" r:id="rId30"/>
    <p:sldId id="304" r:id="rId31"/>
    <p:sldId id="303" r:id="rId32"/>
    <p:sldId id="305" r:id="rId33"/>
    <p:sldId id="312" r:id="rId34"/>
    <p:sldId id="280" r:id="rId35"/>
    <p:sldId id="306" r:id="rId36"/>
    <p:sldId id="307" r:id="rId37"/>
    <p:sldId id="308" r:id="rId38"/>
    <p:sldId id="263" r:id="rId39"/>
  </p:sldIdLst>
  <p:sldSz cx="12192000" cy="6858000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DX영화자막 M" panose="02020600000000000000" pitchFamily="18" charset="-127"/>
      <p:regular r:id="rId42"/>
    </p:embeddedFont>
    <p:embeddedFont>
      <p:font typeface="THE도담B" panose="02020603020101020101" pitchFamily="18" charset="-127"/>
      <p:regular r:id="rId43"/>
    </p:embeddedFont>
    <p:embeddedFont>
      <p:font typeface="THE도담M" panose="0202060302010102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058"/>
    <a:srgbClr val="FFA07A"/>
    <a:srgbClr val="214867"/>
    <a:srgbClr val="FCFEFF"/>
    <a:srgbClr val="647287"/>
    <a:srgbClr val="EF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50" d="100"/>
          <a:sy n="50" d="100"/>
        </p:scale>
        <p:origin x="43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492DF-1CCF-4DB5-A4F7-1DFFF94404A1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6614F-F11C-494F-AE0F-AB6B6C2AC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38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1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5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4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1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0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7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0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1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2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4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1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3.png"/><Relationship Id="rId7" Type="http://schemas.openxmlformats.org/officeDocument/2006/relationships/image" Target="../media/image75.png"/><Relationship Id="rId12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0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14.png"/><Relationship Id="rId4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rgbClr val="EF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D13D45-EA3E-4991-8645-2695CA44D676}"/>
              </a:ext>
            </a:extLst>
          </p:cNvPr>
          <p:cNvSpPr/>
          <p:nvPr/>
        </p:nvSpPr>
        <p:spPr>
          <a:xfrm>
            <a:off x="579640" y="1970109"/>
            <a:ext cx="115946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SK </a:t>
            </a:r>
            <a:r>
              <a:rPr lang="ko-KR" altLang="en-US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미래관 </a:t>
            </a:r>
            <a:r>
              <a:rPr lang="en-US" altLang="ko-KR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 </a:t>
            </a:r>
            <a:r>
              <a:rPr lang="ko-KR" altLang="en-US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</a:t>
            </a:r>
            <a:r>
              <a:rPr lang="en-US" altLang="ko-KR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학습환경지수</a:t>
            </a:r>
            <a:r>
              <a:rPr lang="en-US" altLang="ko-KR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r>
              <a:rPr lang="ko-KR" altLang="en-US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endParaRPr lang="en-US" altLang="ko-KR" sz="48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latinLnBrk="0">
              <a:defRPr/>
            </a:pPr>
            <a:r>
              <a:rPr lang="ko-KR" altLang="en-US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분석 </a:t>
            </a:r>
            <a:r>
              <a:rPr lang="en-US" altLang="ko-KR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· </a:t>
            </a:r>
            <a:r>
              <a:rPr lang="ko-KR" altLang="en-US" sz="48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예측 및 시각화</a:t>
            </a:r>
            <a:endParaRPr lang="en-US" altLang="ko-KR" sz="48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/>
        </p:nvCxnSpPr>
        <p:spPr>
          <a:xfrm flipH="1">
            <a:off x="659539" y="1970110"/>
            <a:ext cx="5445339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4D8A67-7978-4F59-95FF-7ACD5ADC71F0}"/>
              </a:ext>
            </a:extLst>
          </p:cNvPr>
          <p:cNvSpPr/>
          <p:nvPr/>
        </p:nvSpPr>
        <p:spPr>
          <a:xfrm>
            <a:off x="186431" y="5397284"/>
            <a:ext cx="2607444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통계학과 김지민</a:t>
            </a:r>
            <a:endParaRPr lang="en-US" altLang="ko-KR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통계학과 신나리</a:t>
            </a:r>
            <a:endParaRPr lang="en-US" altLang="ko-KR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통계학과 이소연</a:t>
            </a:r>
            <a:endParaRPr lang="en-US" altLang="ko-KR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2193BF-5127-43C8-8792-FB582D6573B4}"/>
              </a:ext>
            </a:extLst>
          </p:cNvPr>
          <p:cNvSpPr txBox="1"/>
          <p:nvPr/>
        </p:nvSpPr>
        <p:spPr>
          <a:xfrm>
            <a:off x="579640" y="1359100"/>
            <a:ext cx="56605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KU 2020 </a:t>
            </a:r>
            <a:r>
              <a:rPr lang="ko-KR" altLang="en-US" sz="28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en-US" altLang="ko-KR" sz="4800" b="1" kern="0" dirty="0">
              <a:solidFill>
                <a:schemeClr val="accent1">
                  <a:lumMod val="40000"/>
                  <a:lumOff val="60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39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98836" y="2933334"/>
            <a:ext cx="9417038" cy="2778026"/>
            <a:chOff x="598253" y="4400000"/>
            <a:chExt cx="14125557" cy="41670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253" y="4400000"/>
              <a:ext cx="14125557" cy="41670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22222" y="2283566"/>
            <a:ext cx="4114286" cy="1924424"/>
            <a:chOff x="11733333" y="3425349"/>
            <a:chExt cx="6171429" cy="2886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7619" y="2066814"/>
              <a:ext cx="12342857" cy="577327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3333" y="3425349"/>
              <a:ext cx="6171429" cy="2886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8836" y="2283566"/>
            <a:ext cx="4114286" cy="535482"/>
            <a:chOff x="598253" y="3425349"/>
            <a:chExt cx="6171429" cy="803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434623" y="3073425"/>
              <a:ext cx="12342857" cy="160644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253" y="3425349"/>
              <a:ext cx="6171429" cy="803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53783" y="2975068"/>
            <a:ext cx="1014971" cy="1196097"/>
            <a:chOff x="13580673" y="4462601"/>
            <a:chExt cx="1522457" cy="17941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80673" y="4462601"/>
              <a:ext cx="1522457" cy="1794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68754" y="2551307"/>
            <a:ext cx="901587" cy="453504"/>
            <a:chOff x="15103130" y="3826960"/>
            <a:chExt cx="1352381" cy="6802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03130" y="3826960"/>
              <a:ext cx="1352381" cy="68025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7738" y="1863061"/>
            <a:ext cx="1980953" cy="400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3F53D2-0C40-4A84-A6D9-7FC3491538A7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구체화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EDA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D54491-3A1F-4CAC-8156-6A3276779D45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0679D73E-271A-40E9-8079-E4A43ACC607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E7A6BA90-88FF-47D6-AA5A-601261495A2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D59CA0C-1125-48F6-A319-667187383FAA}"/>
              </a:ext>
            </a:extLst>
          </p:cNvPr>
          <p:cNvSpPr txBox="1"/>
          <p:nvPr/>
        </p:nvSpPr>
        <p:spPr>
          <a:xfrm>
            <a:off x="352160" y="1581981"/>
            <a:ext cx="1488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HE도담B" panose="02020603020101020101" pitchFamily="18" charset="-127"/>
                <a:ea typeface="THE도담B" panose="02020603020101020101" pitchFamily="18" charset="-127"/>
              </a:rPr>
              <a:t>- PCA</a:t>
            </a:r>
            <a:endParaRPr lang="ko-KR" altLang="en-US" sz="2800" b="1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98960-949C-45B7-B5B5-A2370FF794C8}"/>
              </a:ext>
            </a:extLst>
          </p:cNvPr>
          <p:cNvSpPr txBox="1"/>
          <p:nvPr/>
        </p:nvSpPr>
        <p:spPr>
          <a:xfrm>
            <a:off x="1654970" y="6037338"/>
            <a:ext cx="931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주성분분석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(PCA)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결과 데이터의 변동성에 있어 </a:t>
            </a:r>
            <a:r>
              <a:rPr lang="ko-KR" altLang="en-US" sz="2000" kern="0" spc="0" dirty="0">
                <a:solidFill>
                  <a:schemeClr val="accent1">
                    <a:lumMod val="75000"/>
                  </a:schemeClr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네 변수가 </a:t>
            </a:r>
            <a:r>
              <a:rPr lang="ko-KR" altLang="en-US" sz="2000" kern="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모두 </a:t>
            </a:r>
            <a:r>
              <a:rPr lang="ko-KR" altLang="en-US" sz="2000" kern="0" spc="0" dirty="0">
                <a:solidFill>
                  <a:schemeClr val="accent1">
                    <a:lumMod val="75000"/>
                  </a:schemeClr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주요 변수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임을 확인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25814" y="3010782"/>
            <a:ext cx="4955910" cy="639472"/>
            <a:chOff x="1248112" y="7685847"/>
            <a:chExt cx="7433865" cy="9592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8112" y="7685847"/>
              <a:ext cx="7433865" cy="959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814" y="3800266"/>
            <a:ext cx="4998641" cy="574945"/>
            <a:chOff x="1248112" y="8870072"/>
            <a:chExt cx="7497961" cy="862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112" y="8870072"/>
              <a:ext cx="7497961" cy="862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87250" y="3041954"/>
            <a:ext cx="5591923" cy="577130"/>
            <a:chOff x="9140265" y="7732604"/>
            <a:chExt cx="8387885" cy="8656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0265" y="7732604"/>
              <a:ext cx="8387885" cy="8656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74422" y="3745985"/>
            <a:ext cx="5604750" cy="683506"/>
            <a:chOff x="9121024" y="8788651"/>
            <a:chExt cx="8407125" cy="10252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1024" y="8788651"/>
              <a:ext cx="8407125" cy="10252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720" y="3612160"/>
            <a:ext cx="723809" cy="400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0883" y="2813386"/>
            <a:ext cx="584127" cy="4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7720" y="2749897"/>
            <a:ext cx="666667" cy="4000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50883" y="3580989"/>
            <a:ext cx="1117460" cy="4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21570" y="2984386"/>
            <a:ext cx="1013439" cy="521386"/>
            <a:chOff x="7241747" y="7646252"/>
            <a:chExt cx="1520158" cy="7820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1747" y="7646252"/>
              <a:ext cx="1520158" cy="7820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75005" y="3737231"/>
            <a:ext cx="647805" cy="453504"/>
            <a:chOff x="7921899" y="8775520"/>
            <a:chExt cx="971708" cy="6802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1899" y="8775520"/>
              <a:ext cx="971708" cy="6802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44066" y="2972687"/>
            <a:ext cx="647805" cy="468841"/>
            <a:chOff x="16575490" y="7628704"/>
            <a:chExt cx="971708" cy="7032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75490" y="7628704"/>
              <a:ext cx="971708" cy="7032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75812" y="3707889"/>
            <a:ext cx="647805" cy="453504"/>
            <a:chOff x="16623109" y="8731508"/>
            <a:chExt cx="971708" cy="6802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23109" y="8731508"/>
              <a:ext cx="971708" cy="68025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41FD9A-6CEC-40F5-9A9F-239225D4A366}"/>
              </a:ext>
            </a:extLst>
          </p:cNvPr>
          <p:cNvSpPr txBox="1"/>
          <p:nvPr/>
        </p:nvSpPr>
        <p:spPr>
          <a:xfrm>
            <a:off x="689895" y="2178588"/>
            <a:ext cx="591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네 변수들이 시간별로 유의미한 차이가 있음을 확인</a:t>
            </a:r>
            <a:endParaRPr lang="ko-KR" altLang="en-US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E6017-653B-4E9C-BF95-0927D64D8681}"/>
              </a:ext>
            </a:extLst>
          </p:cNvPr>
          <p:cNvSpPr txBox="1"/>
          <p:nvPr/>
        </p:nvSpPr>
        <p:spPr>
          <a:xfrm>
            <a:off x="1217776" y="4971272"/>
            <a:ext cx="10063037" cy="104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tabLst>
                <a:tab pos="4345940" algn="l"/>
              </a:tabLs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각 강의실의 공부환경에 차이가 존재하므로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</a:p>
          <a:p>
            <a:pPr marR="0" algn="just" fontAlgn="base" latinLnBrk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tabLst>
                <a:tab pos="4345940" algn="l"/>
              </a:tabLs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SK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미래관 내 시공간별 학습 환경 지수를 사용자에게 제공하는 서비스의 필요성이 증명됨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4EEA80-1C96-4313-97C4-7D6F87FAE09B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구체화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EDA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70AA840-7AA5-4C19-B557-F95D8E5A8CEA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40" name="직각 삼각형 39">
              <a:extLst>
                <a:ext uri="{FF2B5EF4-FFF2-40B4-BE49-F238E27FC236}">
                  <a16:creationId xmlns:a16="http://schemas.microsoft.com/office/drawing/2014/main" id="{F9F27AFB-B729-48E3-B393-7C878FA8307C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9F1C18DF-8CE2-4988-9A1C-E56F772517B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090753-BE14-4D58-8830-5C90E85D65C8}"/>
              </a:ext>
            </a:extLst>
          </p:cNvPr>
          <p:cNvSpPr txBox="1"/>
          <p:nvPr/>
        </p:nvSpPr>
        <p:spPr>
          <a:xfrm>
            <a:off x="408296" y="1513274"/>
            <a:ext cx="209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HE도담B" panose="02020603020101020101" pitchFamily="18" charset="-127"/>
                <a:ea typeface="THE도담B" panose="02020603020101020101" pitchFamily="18" charset="-127"/>
              </a:rPr>
              <a:t>- F-Test</a:t>
            </a:r>
            <a:endParaRPr lang="ko-KR" altLang="en-US" sz="2400" b="1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3923B26-6898-4145-ABAD-28FF92F9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62" y="4383601"/>
            <a:ext cx="5628328" cy="19449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178" y="1501902"/>
            <a:ext cx="5684994" cy="5613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F8417C3-9F9D-44D3-B698-190F0AFE463C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구체화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데이터 전처리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871B06-C998-4301-9A74-3A9D0931B7F6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9784D4B-A95A-437A-A705-64E7CC2DEA3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BB27633F-F6FD-4D6F-B2DC-05BFD4B130EA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35E0A1-F861-40A0-B320-AC21086D77EF}"/>
              </a:ext>
            </a:extLst>
          </p:cNvPr>
          <p:cNvSpPr txBox="1"/>
          <p:nvPr/>
        </p:nvSpPr>
        <p:spPr>
          <a:xfrm>
            <a:off x="698147" y="2063273"/>
            <a:ext cx="1139126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변수 내 </a:t>
            </a:r>
            <a:r>
              <a:rPr lang="en-US" altLang="ko-KR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NULL/NA/NAN, outlier </a:t>
            </a:r>
            <a:r>
              <a:rPr lang="ko-KR" altLang="en-US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및 불특정 음수 값</a:t>
            </a:r>
            <a:r>
              <a:rPr lang="en-US" altLang="ko-KR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불균형 값 처리</a:t>
            </a:r>
            <a:endParaRPr lang="en-US" altLang="ko-KR" sz="24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Timestamp Format</a:t>
            </a:r>
            <a:r>
              <a:rPr lang="ko-KR" altLang="en-US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을</a:t>
            </a:r>
            <a:r>
              <a:rPr lang="en-US" altLang="ko-KR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 Datetime Format</a:t>
            </a:r>
            <a:r>
              <a:rPr lang="ko-KR" altLang="en-US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으로 변경</a:t>
            </a:r>
            <a:endParaRPr lang="en-US" altLang="ko-KR" sz="24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각 변수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스케일링</a:t>
            </a:r>
            <a:r>
              <a:rPr lang="ko-KR" altLang="en-US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en-US" altLang="ko-KR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en-US" altLang="ko-KR" sz="240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StandardScaler</a:t>
            </a:r>
            <a:r>
              <a:rPr lang="en-US" altLang="ko-KR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),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7:3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의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train/test split </a:t>
            </a:r>
            <a:r>
              <a:rPr lang="ko-KR" altLang="en-US" sz="2400" dirty="0">
                <a:latin typeface="THE도담B" panose="02020603020101020101" pitchFamily="18" charset="-127"/>
                <a:ea typeface="THE도담B" panose="02020603020101020101" pitchFamily="18" charset="-127"/>
              </a:rPr>
              <a:t>진행</a:t>
            </a:r>
            <a:endParaRPr lang="en-US" altLang="ko-KR" sz="24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 Train data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는 예측 모형 선택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200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모수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추정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/ Test data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는 추정된 모형의 일반화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성능 측정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모델 평가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A5DC39-AF9C-405B-98B1-B2FA4408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17" y="4383601"/>
            <a:ext cx="4419554" cy="1963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774C3A-2DD9-4845-9494-570A8C192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401" y="5480563"/>
            <a:ext cx="2542072" cy="9506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90ACF97-7424-45DE-AE0D-FE3320663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401" y="6408107"/>
            <a:ext cx="6561389" cy="182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427BE-CFBE-4114-AA28-2E37B7E7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8" y="2522707"/>
            <a:ext cx="10652761" cy="7498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개인에 따라 온도</a:t>
            </a:r>
            <a:r>
              <a:rPr lang="en-US" altLang="ko-KR" sz="24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/</a:t>
            </a:r>
            <a:r>
              <a:rPr lang="ko-KR" altLang="en-US" sz="24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습도</a:t>
            </a:r>
            <a:r>
              <a:rPr lang="en-US" altLang="ko-KR" sz="24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/co2/</a:t>
            </a:r>
            <a:r>
              <a:rPr lang="ko-KR" altLang="en-US" sz="24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먼지 중 민감한 요소가 다를 수 있음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102422-D2F9-4C49-B169-248FE431081C}"/>
              </a:ext>
            </a:extLst>
          </p:cNvPr>
          <p:cNvSpPr txBox="1"/>
          <p:nvPr/>
        </p:nvSpPr>
        <p:spPr>
          <a:xfrm>
            <a:off x="579119" y="1493519"/>
            <a:ext cx="486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01.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 맞춤화</a:t>
            </a:r>
            <a:r>
              <a:rPr lang="en-US" altLang="ko-KR" sz="20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D294DE-93D3-4B27-9F9F-AF1A26269E39}"/>
              </a:ext>
            </a:extLst>
          </p:cNvPr>
          <p:cNvCxnSpPr>
            <a:cxnSpLocks/>
          </p:cNvCxnSpPr>
          <p:nvPr/>
        </p:nvCxnSpPr>
        <p:spPr>
          <a:xfrm>
            <a:off x="680720" y="2053595"/>
            <a:ext cx="326136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D3C0E3-C7A5-424E-9917-D3CE703ECD4D}"/>
              </a:ext>
            </a:extLst>
          </p:cNvPr>
          <p:cNvSpPr/>
          <p:nvPr/>
        </p:nvSpPr>
        <p:spPr>
          <a:xfrm>
            <a:off x="-2" y="12346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3134F0-FFBF-4C27-939C-12F0709A86A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07B10C9C-83D4-4798-B962-CD5376553904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A26C8661-D15E-465B-A0F9-676EB923CCBD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B7FAF88-BE45-4674-A59F-658A3E422029}"/>
              </a:ext>
            </a:extLst>
          </p:cNvPr>
          <p:cNvSpPr txBox="1"/>
          <p:nvPr/>
        </p:nvSpPr>
        <p:spPr>
          <a:xfrm>
            <a:off x="769618" y="3465093"/>
            <a:ext cx="10652761" cy="1114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앱 내 유저 인터페이스에서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사용자가 온도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습도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/co2/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먼지 중 중요한 요소를 선택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하게 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						(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복수 선택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/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선택 안함 가능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35B6C-2E0F-4F20-AA77-2F3C2AF070FD}"/>
              </a:ext>
            </a:extLst>
          </p:cNvPr>
          <p:cNvSpPr txBox="1"/>
          <p:nvPr/>
        </p:nvSpPr>
        <p:spPr>
          <a:xfrm>
            <a:off x="769618" y="4841801"/>
            <a:ext cx="9882340" cy="1114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사용자의 입력에 따라 각 변수가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SSS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지수 산출 과정에서 갖는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가중치를 다르게 설정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14867"/>
              </a:solidFill>
              <a:effectLst/>
              <a:uLnTx/>
              <a:uFillTx/>
              <a:latin typeface="THE도담B" panose="02020603020101020101" pitchFamily="18" charset="-127"/>
              <a:ea typeface="THE도담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26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2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427BE-CFBE-4114-AA28-2E37B7E7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00" y="2478882"/>
            <a:ext cx="5515659" cy="745581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온도 변수</a:t>
            </a:r>
            <a:r>
              <a:rPr lang="ko-KR" altLang="en-US" sz="1800" dirty="0">
                <a:latin typeface="THE도담B" panose="02020603020101020101" pitchFamily="18" charset="-127"/>
                <a:ea typeface="THE도담B" panose="02020603020101020101" pitchFamily="18" charset="-127"/>
              </a:rPr>
              <a:t>의 경우</a:t>
            </a:r>
            <a:r>
              <a:rPr lang="en-US" altLang="ko-KR" sz="1800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사람과 계절</a:t>
            </a:r>
            <a:r>
              <a:rPr lang="ko-KR" altLang="en-US" sz="1800" dirty="0">
                <a:latin typeface="THE도담B" panose="02020603020101020101" pitchFamily="18" charset="-127"/>
                <a:ea typeface="THE도담B" panose="02020603020101020101" pitchFamily="18" charset="-127"/>
              </a:rPr>
              <a:t>에 따라 </a:t>
            </a:r>
            <a:r>
              <a:rPr lang="en-US" altLang="ko-KR" sz="1800" dirty="0">
                <a:latin typeface="THE도담B" panose="02020603020101020101" pitchFamily="18" charset="-127"/>
                <a:ea typeface="THE도담B" panose="02020603020101020101" pitchFamily="18" charset="-127"/>
              </a:rPr>
              <a:t>＇</a:t>
            </a:r>
            <a:r>
              <a:rPr lang="ko-KR" altLang="en-US" sz="18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시원함</a:t>
            </a:r>
            <a:r>
              <a:rPr lang="en-US" altLang="ko-KR" sz="1800" dirty="0">
                <a:latin typeface="THE도담B" panose="02020603020101020101" pitchFamily="18" charset="-127"/>
                <a:ea typeface="THE도담B" panose="02020603020101020101" pitchFamily="18" charset="-127"/>
              </a:rPr>
              <a:t>＇</a:t>
            </a:r>
            <a:r>
              <a:rPr lang="ko-KR" altLang="en-US" sz="1800" dirty="0">
                <a:latin typeface="THE도담B" panose="02020603020101020101" pitchFamily="18" charset="-127"/>
                <a:ea typeface="THE도담B" panose="02020603020101020101" pitchFamily="18" charset="-127"/>
              </a:rPr>
              <a:t>을 선호하는 경우와 </a:t>
            </a:r>
            <a:r>
              <a:rPr lang="en-US" altLang="ko-KR" sz="1800" dirty="0">
                <a:latin typeface="THE도담B" panose="02020603020101020101" pitchFamily="18" charset="-127"/>
                <a:ea typeface="THE도담B" panose="02020603020101020101" pitchFamily="18" charset="-127"/>
              </a:rPr>
              <a:t>‘</a:t>
            </a:r>
            <a:r>
              <a:rPr lang="ko-KR" altLang="en-US" sz="18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따뜻함</a:t>
            </a:r>
            <a:r>
              <a:rPr lang="en-US" altLang="ko-KR" sz="1800" dirty="0">
                <a:latin typeface="THE도담B" panose="02020603020101020101" pitchFamily="18" charset="-127"/>
                <a:ea typeface="THE도담B" panose="02020603020101020101" pitchFamily="18" charset="-127"/>
              </a:rPr>
              <a:t>’</a:t>
            </a:r>
            <a:r>
              <a:rPr lang="ko-KR" altLang="en-US" sz="1800" dirty="0">
                <a:latin typeface="THE도담B" panose="02020603020101020101" pitchFamily="18" charset="-127"/>
                <a:ea typeface="THE도담B" panose="02020603020101020101" pitchFamily="18" charset="-127"/>
              </a:rPr>
              <a:t>을 선호하는 경우가 다름</a:t>
            </a:r>
            <a:endParaRPr lang="en-US" altLang="ko-KR" sz="18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DE89D-2D55-4262-9D70-9EBB5631F81B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163B0E-1C20-444F-A685-6D829D80889A}"/>
              </a:ext>
            </a:extLst>
          </p:cNvPr>
          <p:cNvGrpSpPr/>
          <p:nvPr/>
        </p:nvGrpSpPr>
        <p:grpSpPr>
          <a:xfrm>
            <a:off x="6389201" y="2481739"/>
            <a:ext cx="5284639" cy="3170714"/>
            <a:chOff x="6389201" y="2481739"/>
            <a:chExt cx="5284639" cy="317071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BB4C01DF-8C44-4595-841B-11665215E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201" y="2481739"/>
              <a:ext cx="5284639" cy="279845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03B483-8750-4F60-9F81-416E92B1F2E0}"/>
                </a:ext>
              </a:extLst>
            </p:cNvPr>
            <p:cNvSpPr txBox="1"/>
            <p:nvPr/>
          </p:nvSpPr>
          <p:spPr>
            <a:xfrm>
              <a:off x="7617233" y="5311069"/>
              <a:ext cx="3896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THE도담B" panose="02020603020101020101" pitchFamily="18" charset="-127"/>
                  <a:ea typeface="THE도담B" panose="02020603020101020101" pitchFamily="18" charset="-127"/>
                </a:rPr>
                <a:t>온도 데이터 구간 분할의 예시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F4BCBA9-74D3-4B24-BD5E-7543B5CBFD65}"/>
                </a:ext>
              </a:extLst>
            </p:cNvPr>
            <p:cNvCxnSpPr>
              <a:cxnSpLocks/>
            </p:cNvCxnSpPr>
            <p:nvPr/>
          </p:nvCxnSpPr>
          <p:spPr>
            <a:xfrm>
              <a:off x="7719992" y="5652453"/>
              <a:ext cx="2572871" cy="0"/>
            </a:xfrm>
            <a:prstGeom prst="line">
              <a:avLst/>
            </a:prstGeom>
            <a:ln w="47625">
              <a:solidFill>
                <a:schemeClr val="accent1"/>
              </a:solidFill>
              <a:rou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1C41FB-6680-452A-97E4-8114752486C4}"/>
              </a:ext>
            </a:extLst>
          </p:cNvPr>
          <p:cNvSpPr txBox="1"/>
          <p:nvPr/>
        </p:nvSpPr>
        <p:spPr>
          <a:xfrm>
            <a:off x="579119" y="1493519"/>
            <a:ext cx="486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01.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 맞춤화</a:t>
            </a:r>
            <a:r>
              <a:rPr lang="en-US" altLang="ko-KR" sz="20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588280-1226-4E2B-8D64-6C8C549D12E4}"/>
              </a:ext>
            </a:extLst>
          </p:cNvPr>
          <p:cNvCxnSpPr>
            <a:cxnSpLocks/>
          </p:cNvCxnSpPr>
          <p:nvPr/>
        </p:nvCxnSpPr>
        <p:spPr>
          <a:xfrm>
            <a:off x="680720" y="2053595"/>
            <a:ext cx="326136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C3948-814A-4BC4-A3AF-1363D4CCCCB3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238402-9430-46B3-9DE9-B3BE6A7BFBC8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89A2344A-4E81-465B-A148-62D520E8618D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F519E2C1-54DC-4C57-B5D0-ECF9AAD18954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9917D8-E07C-46B5-8131-6A3493E77B1C}"/>
              </a:ext>
            </a:extLst>
          </p:cNvPr>
          <p:cNvSpPr txBox="1"/>
          <p:nvPr/>
        </p:nvSpPr>
        <p:spPr>
          <a:xfrm>
            <a:off x="894080" y="3175092"/>
            <a:ext cx="6096000" cy="1640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따뜻한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시원한 강의실의 선호여부를 선택하게 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도담B" panose="02020603020101020101" pitchFamily="18" charset="-127"/>
              <a:ea typeface="THE도담B" panose="02020603020101020101" pitchFamily="18" charset="-127"/>
              <a:cs typeface="+mn-cs"/>
              <a:sym typeface="Wingdings" panose="05000000000000000000" pitchFamily="2" charset="2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 이에 따라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정배점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(25/50/75/100),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혹은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역배점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(100/75/50/25)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을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도담B" panose="02020603020101020101" pitchFamily="18" charset="-127"/>
              <a:ea typeface="THE도담B" panose="02020603020101020101" pitchFamily="18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도담B" panose="02020603020101020101" pitchFamily="18" charset="-127"/>
              <a:ea typeface="THE도담B" panose="02020603020101020101" pitchFamily="18" charset="-127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5F6CBE-B6CC-44BF-9E36-A01779BF51B3}"/>
              </a:ext>
            </a:extLst>
          </p:cNvPr>
          <p:cNvSpPr txBox="1"/>
          <p:nvPr/>
        </p:nvSpPr>
        <p:spPr>
          <a:xfrm>
            <a:off x="692100" y="4670238"/>
            <a:ext cx="5697101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계절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월별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온도 편차가 크기 때문에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모든 날에 대해  같은 분류 기준을 적용하기 어려움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도담B" panose="02020603020101020101" pitchFamily="18" charset="-127"/>
              <a:ea typeface="THE도담B" panose="02020603020101020101" pitchFamily="18" charset="-127"/>
              <a:cs typeface="+mn-cs"/>
              <a:sym typeface="Wingdings" panose="05000000000000000000" pitchFamily="2" charset="2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 전 날 측정된 온도 데이터의 분포를 사분위수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(Q4)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따라 네 구간으로 나누어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  <a:sym typeface="Wingdings" panose="05000000000000000000" pitchFamily="2" charset="2"/>
              </a:rPr>
              <a:t>분류 기준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도담B" panose="02020603020101020101" pitchFamily="18" charset="-127"/>
              <a:ea typeface="THE도담B" panose="02020603020101020101" pitchFamily="18" charset="-127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90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427BE-CFBE-4114-AA28-2E37B7E7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31" y="4732773"/>
            <a:ext cx="10373803" cy="158205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습도 변수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의 경우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개인의 선호 기준이 모호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하므로 좋음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/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나쁨의 </a:t>
            </a:r>
            <a:r>
              <a:rPr lang="en-US" altLang="ko-KR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binary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기준 채택</a:t>
            </a:r>
            <a:endParaRPr lang="en-US" altLang="ko-KR" sz="20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저명한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이상적인 실내 습도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＇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 기준에 따라 </a:t>
            </a:r>
            <a:r>
              <a:rPr lang="en-US" altLang="ko-KR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30-60%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를 쾌적한 습도라 판단</a:t>
            </a:r>
            <a:endParaRPr lang="en-US" altLang="ko-KR" sz="20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  <a:sym typeface="Wingdings" panose="05000000000000000000" pitchFamily="2" charset="2"/>
            </a:endParaRPr>
          </a:p>
          <a:p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이 외의 습도에 대해서는 쾌적하지 않다고 판단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46DB2DF-AF23-493B-9C93-1CF678F4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1" y="2511891"/>
            <a:ext cx="9244821" cy="1582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6BD57-2472-45A1-A1FF-B9B86FFD1173}"/>
              </a:ext>
            </a:extLst>
          </p:cNvPr>
          <p:cNvSpPr txBox="1"/>
          <p:nvPr/>
        </p:nvSpPr>
        <p:spPr>
          <a:xfrm>
            <a:off x="2493010" y="4093950"/>
            <a:ext cx="786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* </a:t>
            </a:r>
            <a:r>
              <a:rPr lang="ko-KR" altLang="en-US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출처</a:t>
            </a:r>
            <a:r>
              <a:rPr lang="en-US" altLang="ko-KR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: Exploration of the effects of classroom humidity levels on teachers’ respiratory symptoms (2016)</a:t>
            </a:r>
            <a:endParaRPr lang="ko-KR" altLang="en-US" sz="12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6B4C8-8E68-4F7C-B4E8-5C4F5E929725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09486D-6084-400D-9067-EA314214FD06}"/>
              </a:ext>
            </a:extLst>
          </p:cNvPr>
          <p:cNvCxnSpPr>
            <a:cxnSpLocks/>
          </p:cNvCxnSpPr>
          <p:nvPr/>
        </p:nvCxnSpPr>
        <p:spPr>
          <a:xfrm>
            <a:off x="2370109" y="3385861"/>
            <a:ext cx="6550371" cy="0"/>
          </a:xfrm>
          <a:prstGeom prst="line">
            <a:avLst/>
          </a:prstGeom>
          <a:ln w="47625">
            <a:solidFill>
              <a:srgbClr val="0070C0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9832B4-5E74-4E50-A44A-209E9C588B4E}"/>
              </a:ext>
            </a:extLst>
          </p:cNvPr>
          <p:cNvSpPr txBox="1"/>
          <p:nvPr/>
        </p:nvSpPr>
        <p:spPr>
          <a:xfrm>
            <a:off x="579119" y="1493519"/>
            <a:ext cx="486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01.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 맞춤화</a:t>
            </a:r>
            <a:r>
              <a:rPr lang="en-US" altLang="ko-KR" sz="20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938E25-F670-4814-9742-87609B711526}"/>
              </a:ext>
            </a:extLst>
          </p:cNvPr>
          <p:cNvCxnSpPr>
            <a:cxnSpLocks/>
          </p:cNvCxnSpPr>
          <p:nvPr/>
        </p:nvCxnSpPr>
        <p:spPr>
          <a:xfrm>
            <a:off x="680720" y="2053595"/>
            <a:ext cx="326136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B8AEB9-5ABA-4613-A64D-5506CC92D88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02BB90-A712-4B6D-8D9D-5A05F8603F8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646CD2E1-0082-4A0F-909F-50281255E5AC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46B284E8-04C2-49C9-A6DA-998640D21A0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15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161" y="3188731"/>
            <a:ext cx="927619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7811" y="3556986"/>
            <a:ext cx="9803175" cy="7746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8526" y="5031408"/>
            <a:ext cx="230201" cy="230201"/>
            <a:chOff x="1620978" y="8127964"/>
            <a:chExt cx="345302" cy="3453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0978" y="8127964"/>
              <a:ext cx="345302" cy="345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2567" y="5311721"/>
            <a:ext cx="230201" cy="230201"/>
            <a:chOff x="1629401" y="8478983"/>
            <a:chExt cx="345302" cy="3453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401" y="8478983"/>
              <a:ext cx="345302" cy="3453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7355" y="5580324"/>
            <a:ext cx="230201" cy="230201"/>
            <a:chOff x="1619221" y="8812438"/>
            <a:chExt cx="345302" cy="3453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221" y="8812438"/>
              <a:ext cx="345302" cy="3453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7355" y="5833675"/>
            <a:ext cx="230201" cy="230201"/>
            <a:chOff x="1619221" y="9157740"/>
            <a:chExt cx="345302" cy="3453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221" y="9157740"/>
              <a:ext cx="345302" cy="3453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8526" y="6094515"/>
            <a:ext cx="230201" cy="230201"/>
            <a:chOff x="1620978" y="9496912"/>
            <a:chExt cx="345302" cy="3453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978" y="9496912"/>
              <a:ext cx="345302" cy="345302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B38F96-21C7-4D48-A8CE-389E0687236E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554AA43-91BF-4F59-9BEA-AC79374519DE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C77BCC4C-96C8-450F-A8EB-5BE82DE5FCDA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AF8DC8BD-E491-4502-AA72-EDC6DF6895C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27BACDF-A5A8-4C00-B103-9891C10060B1}"/>
              </a:ext>
            </a:extLst>
          </p:cNvPr>
          <p:cNvSpPr txBox="1"/>
          <p:nvPr/>
        </p:nvSpPr>
        <p:spPr>
          <a:xfrm>
            <a:off x="579119" y="1493519"/>
            <a:ext cx="486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01.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 맞춤화</a:t>
            </a:r>
            <a:r>
              <a:rPr lang="en-US" altLang="ko-KR" sz="20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0945881-2F36-42E9-8E45-FA8C9A9FFE64}"/>
              </a:ext>
            </a:extLst>
          </p:cNvPr>
          <p:cNvCxnSpPr>
            <a:cxnSpLocks/>
          </p:cNvCxnSpPr>
          <p:nvPr/>
        </p:nvCxnSpPr>
        <p:spPr>
          <a:xfrm>
            <a:off x="680720" y="2053595"/>
            <a:ext cx="326136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8FC2F78-FE5E-44C3-A2BC-FA0A82502241}"/>
              </a:ext>
            </a:extLst>
          </p:cNvPr>
          <p:cNvSpPr txBox="1"/>
          <p:nvPr/>
        </p:nvSpPr>
        <p:spPr>
          <a:xfrm>
            <a:off x="904875" y="2237461"/>
            <a:ext cx="5355113" cy="858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미세먼지와 </a:t>
            </a:r>
            <a:r>
              <a:rPr lang="en-US" altLang="ko-KR" sz="18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co2</a:t>
            </a:r>
            <a:r>
              <a:rPr lang="ko-KR" altLang="en-US" sz="18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의 경우 </a:t>
            </a:r>
            <a:r>
              <a:rPr lang="ko-KR" altLang="en-US" sz="18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낮을 수록 높은 점수를 </a:t>
            </a:r>
            <a:r>
              <a:rPr lang="ko-KR" altLang="en-US" sz="18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부여</a:t>
            </a:r>
            <a:r>
              <a:rPr lang="en-US" altLang="ko-KR" sz="18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구간 분류는 한국 </a:t>
            </a:r>
            <a:r>
              <a:rPr lang="ko-KR" altLang="en-US" sz="18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기상청의 기준에 </a:t>
            </a:r>
            <a:r>
              <a:rPr lang="ko-KR" altLang="en-US" sz="1800" dirty="0">
                <a:latin typeface="THE도담B" panose="02020603020101020101" pitchFamily="18" charset="-127"/>
                <a:ea typeface="THE도담B" panose="02020603020101020101" pitchFamily="18" charset="-127"/>
                <a:sym typeface="Wingdings" panose="05000000000000000000" pitchFamily="2" charset="2"/>
              </a:rPr>
              <a:t>따름</a:t>
            </a:r>
            <a:endParaRPr lang="en-US" altLang="ko-KR" sz="1800" dirty="0">
              <a:latin typeface="THE도담B" panose="02020603020101020101" pitchFamily="18" charset="-127"/>
              <a:ea typeface="THE도담B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56C38-06E7-4169-81A5-C48CAE0FCF4B}"/>
              </a:ext>
            </a:extLst>
          </p:cNvPr>
          <p:cNvSpPr txBox="1"/>
          <p:nvPr/>
        </p:nvSpPr>
        <p:spPr>
          <a:xfrm>
            <a:off x="818378" y="4543714"/>
            <a:ext cx="105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-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학습 환경 지수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r>
              <a:rPr lang="en-US" altLang="ko-KR" b="1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: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 네 변수에서 도출된 점수를 사용자 맞춤 가중 평균하여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1~5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사이의 값을 갖게 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D27818-842B-4420-84FB-AF6A5AFBF5B9}"/>
              </a:ext>
            </a:extLst>
          </p:cNvPr>
          <p:cNvSpPr txBox="1"/>
          <p:nvPr/>
        </p:nvSpPr>
        <p:spPr>
          <a:xfrm>
            <a:off x="1421760" y="4956760"/>
            <a:ext cx="16866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5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매우 좋음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4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좋음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3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보통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2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나쁨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1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매우 나쁨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33A7A9-68B6-4D2B-AB1C-77154F38C7EB}"/>
                  </a:ext>
                </a:extLst>
              </p:cNvPr>
              <p:cNvSpPr txBox="1"/>
              <p:nvPr/>
            </p:nvSpPr>
            <p:spPr>
              <a:xfrm>
                <a:off x="4176452" y="2450592"/>
                <a:ext cx="7512423" cy="4047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214867"/>
                    </a:solidFill>
                    <a:latin typeface="THE도담B" panose="02020603020101020101" pitchFamily="18" charset="-127"/>
                    <a:ea typeface="THE도담B" panose="02020603020101020101" pitchFamily="18" charset="-127"/>
                  </a:rPr>
                  <a:t>Q1.</a:t>
                </a:r>
                <a:r>
                  <a:rPr lang="ko-KR" altLang="en-US" sz="2000" dirty="0">
                    <a:solidFill>
                      <a:srgbClr val="214867"/>
                    </a:solidFill>
                    <a:latin typeface="THE도담B" panose="02020603020101020101" pitchFamily="18" charset="-127"/>
                    <a:ea typeface="THE도담B" panose="02020603020101020101" pitchFamily="18" charset="-127"/>
                  </a:rPr>
                  <a:t>강의실 선택에 있어서 중요하게 생각하는 요소를 골라주세요</a:t>
                </a:r>
                <a:r>
                  <a:rPr lang="en-US" altLang="ko-KR" sz="2000" dirty="0">
                    <a:solidFill>
                      <a:srgbClr val="214867"/>
                    </a:solidFill>
                    <a:latin typeface="THE도담B" panose="02020603020101020101" pitchFamily="18" charset="-127"/>
                    <a:ea typeface="THE도담B" panose="0202060302010102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온도</a:t>
                </a:r>
                <a:r>
                  <a:rPr lang="en-US" altLang="ko-KR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: </a:t>
                </a:r>
                <a:r>
                  <a:rPr lang="ko-KR" altLang="en-US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강의실 내 온도 </a:t>
                </a:r>
                <a:r>
                  <a:rPr lang="en-US" altLang="ko-KR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(</a:t>
                </a:r>
                <a:r>
                  <a:rPr lang="en-US" altLang="ko-KR" sz="1600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°C</a:t>
                </a:r>
                <a:r>
                  <a:rPr lang="en-US" altLang="ko-KR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)</a:t>
                </a:r>
              </a:p>
              <a:p>
                <a:r>
                  <a:rPr lang="ko-KR" altLang="en-US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습도</a:t>
                </a:r>
                <a:r>
                  <a:rPr lang="en-US" altLang="ko-KR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: </a:t>
                </a:r>
                <a:r>
                  <a:rPr lang="ko-KR" altLang="en-US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강의실 내 습도 </a:t>
                </a:r>
                <a:r>
                  <a:rPr lang="en-US" altLang="ko-KR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(%)</a:t>
                </a:r>
              </a:p>
              <a:p>
                <a:r>
                  <a:rPr lang="ko-KR" altLang="en-US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먼지</a:t>
                </a:r>
                <a:r>
                  <a:rPr lang="en-US" altLang="ko-KR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: </a:t>
                </a:r>
                <a:r>
                  <a:rPr lang="ko-KR" altLang="en-US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강의실 내 미세먼지 수치 </a:t>
                </a:r>
                <a:r>
                  <a:rPr lang="en-US" altLang="ko-KR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(ppm)</a:t>
                </a:r>
              </a:p>
              <a:p>
                <a:r>
                  <a:rPr lang="en-US" altLang="ko-KR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co2: </a:t>
                </a:r>
                <a:r>
                  <a:rPr lang="ko-KR" altLang="en-US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강의실 내 </a:t>
                </a:r>
                <a:r>
                  <a:rPr lang="ko-KR" altLang="en-US" dirty="0" err="1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이산화탄소량</a:t>
                </a:r>
                <a:r>
                  <a:rPr lang="ko-KR" altLang="en-US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 </a:t>
                </a:r>
                <a:r>
                  <a:rPr lang="en-US" altLang="ko-KR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b="0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200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가중치와 관련한 질문</a:t>
                </a:r>
                <a:endParaRPr lang="en-US" altLang="ko-KR" sz="2000" dirty="0">
                  <a:latin typeface="THE도담B" panose="02020603020101020101" pitchFamily="18" charset="-127"/>
                  <a:ea typeface="THE도담B" panose="02020603020101020101" pitchFamily="18" charset="-127"/>
                  <a:sym typeface="Wingdings" panose="05000000000000000000" pitchFamily="2" charset="2"/>
                </a:endParaRPr>
              </a:p>
              <a:p>
                <a:endParaRPr lang="en-US" altLang="ko-KR" sz="2000" b="0" dirty="0">
                  <a:latin typeface="THE도담B" panose="02020603020101020101" pitchFamily="18" charset="-127"/>
                  <a:ea typeface="THE도담B" panose="02020603020101020101" pitchFamily="18" charset="-127"/>
                  <a:sym typeface="Wingdings" panose="05000000000000000000" pitchFamily="2" charset="2"/>
                </a:endParaRPr>
              </a:p>
              <a:p>
                <a:r>
                  <a:rPr lang="en-US" altLang="ko-KR" sz="2000" b="0" dirty="0">
                    <a:solidFill>
                      <a:srgbClr val="214867"/>
                    </a:solidFill>
                    <a:latin typeface="THE도담B" panose="02020603020101020101" pitchFamily="18" charset="-127"/>
                    <a:ea typeface="THE도담B" panose="02020603020101020101" pitchFamily="18" charset="-127"/>
                  </a:rPr>
                  <a:t>Q2.</a:t>
                </a:r>
                <a:r>
                  <a:rPr lang="ko-KR" altLang="en-US" sz="2000" b="0" dirty="0">
                    <a:solidFill>
                      <a:srgbClr val="214867"/>
                    </a:solidFill>
                    <a:latin typeface="THE도담B" panose="02020603020101020101" pitchFamily="18" charset="-127"/>
                    <a:ea typeface="THE도담B" panose="02020603020101020101" pitchFamily="18" charset="-127"/>
                  </a:rPr>
                  <a:t>어떠한 강의실을 선호하십니까</a:t>
                </a:r>
                <a:r>
                  <a:rPr lang="en-US" altLang="ko-KR" sz="2000" b="0" dirty="0">
                    <a:solidFill>
                      <a:srgbClr val="214867"/>
                    </a:solidFill>
                    <a:latin typeface="THE도담B" panose="02020603020101020101" pitchFamily="18" charset="-127"/>
                    <a:ea typeface="THE도담B" panose="02020603020101020101" pitchFamily="18" charset="-127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sz="200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온도의 </a:t>
                </a:r>
                <a:r>
                  <a:rPr lang="ko-KR" altLang="en-US" sz="2000" dirty="0" err="1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정배점</a:t>
                </a:r>
                <a:r>
                  <a:rPr lang="en-US" altLang="ko-KR" sz="200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/</a:t>
                </a:r>
                <a:r>
                  <a:rPr lang="ko-KR" altLang="en-US" sz="2000" dirty="0" err="1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역배점과</a:t>
                </a:r>
                <a:r>
                  <a:rPr lang="ko-KR" altLang="en-US" sz="200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 관련한 질문</a:t>
                </a:r>
                <a:endParaRPr lang="en-US" altLang="ko-KR" sz="2000" dirty="0">
                  <a:latin typeface="THE도담B" panose="02020603020101020101" pitchFamily="18" charset="-127"/>
                  <a:ea typeface="THE도담B" panose="02020603020101020101" pitchFamily="18" charset="-127"/>
                  <a:sym typeface="Wingdings" panose="05000000000000000000" pitchFamily="2" charset="2"/>
                </a:endParaRPr>
              </a:p>
              <a:p>
                <a:r>
                  <a:rPr lang="en-US" altLang="ko-KR" sz="2000" b="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sz="2000" b="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따뜻한 강의실 </a:t>
                </a:r>
                <a:r>
                  <a:rPr lang="ko-KR" altLang="en-US" sz="2000" b="0" dirty="0" err="1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선택시</a:t>
                </a:r>
                <a:r>
                  <a:rPr lang="ko-KR" altLang="en-US" sz="2000" b="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000" b="0" dirty="0" err="1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정배점</a:t>
                </a:r>
                <a:r>
                  <a:rPr lang="en-US" altLang="ko-KR" sz="2000" b="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000" b="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시원한 강의실 </a:t>
                </a:r>
                <a:r>
                  <a:rPr lang="ko-KR" altLang="en-US" sz="2000" b="0" dirty="0" err="1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선택시</a:t>
                </a:r>
                <a:r>
                  <a:rPr lang="ko-KR" altLang="en-US" sz="2000" b="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000" b="0" dirty="0" err="1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역배점</a:t>
                </a:r>
                <a:r>
                  <a:rPr lang="ko-KR" altLang="en-US" sz="2000" b="0" dirty="0">
                    <a:latin typeface="THE도담B" panose="02020603020101020101" pitchFamily="18" charset="-127"/>
                    <a:ea typeface="THE도담B" panose="02020603020101020101" pitchFamily="18" charset="-127"/>
                    <a:sym typeface="Wingdings" panose="05000000000000000000" pitchFamily="2" charset="2"/>
                  </a:rPr>
                  <a:t> 부여</a:t>
                </a:r>
                <a:endParaRPr lang="en-US" altLang="ko-KR" sz="2000" b="0" dirty="0">
                  <a:latin typeface="THE도담B" panose="02020603020101020101" pitchFamily="18" charset="-127"/>
                  <a:ea typeface="THE도담B" panose="02020603020101020101" pitchFamily="18" charset="-127"/>
                </a:endParaRPr>
              </a:p>
              <a:p>
                <a:endParaRPr lang="en-US" altLang="ko-KR" dirty="0">
                  <a:latin typeface="THE도담B" panose="02020603020101020101" pitchFamily="18" charset="-127"/>
                  <a:ea typeface="THE도담B" panose="02020603020101020101" pitchFamily="18" charset="-127"/>
                </a:endParaRPr>
              </a:p>
              <a:p>
                <a:endParaRPr lang="ko-KR" altLang="en-US" dirty="0">
                  <a:latin typeface="THE도담B" panose="02020603020101020101" pitchFamily="18" charset="-127"/>
                  <a:ea typeface="THE도담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33A7A9-68B6-4D2B-AB1C-77154F38C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452" y="2450592"/>
                <a:ext cx="7512423" cy="4047262"/>
              </a:xfrm>
              <a:prstGeom prst="rect">
                <a:avLst/>
              </a:prstGeom>
              <a:blipFill>
                <a:blip r:embed="rId2"/>
                <a:stretch>
                  <a:fillRect l="-812" t="-7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7CC87-B554-42D8-80A2-8DF5ABCC81C7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1BE12A-EF95-4BC3-BF70-06F4050563F0}"/>
              </a:ext>
            </a:extLst>
          </p:cNvPr>
          <p:cNvSpPr/>
          <p:nvPr/>
        </p:nvSpPr>
        <p:spPr>
          <a:xfrm>
            <a:off x="4087905" y="2296936"/>
            <a:ext cx="7512423" cy="3847841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1028" name="Picture 4" descr="Iphone 6 PNG, Iphone 6 Transparent Background - FreeIconsPNG">
            <a:extLst>
              <a:ext uri="{FF2B5EF4-FFF2-40B4-BE49-F238E27FC236}">
                <a16:creationId xmlns:a16="http://schemas.microsoft.com/office/drawing/2014/main" id="{9EB91F8B-A1C0-4FD8-9DC2-F6569792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6609" y="1551626"/>
            <a:ext cx="5895489" cy="53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655B6E-B1D6-491F-9B5E-287EA4AB038D}"/>
              </a:ext>
            </a:extLst>
          </p:cNvPr>
          <p:cNvSpPr/>
          <p:nvPr/>
        </p:nvSpPr>
        <p:spPr>
          <a:xfrm>
            <a:off x="925342" y="2414531"/>
            <a:ext cx="2277460" cy="36501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D58E78-D455-447A-B7D3-57988977D69E}"/>
              </a:ext>
            </a:extLst>
          </p:cNvPr>
          <p:cNvSpPr/>
          <p:nvPr/>
        </p:nvSpPr>
        <p:spPr>
          <a:xfrm>
            <a:off x="1020483" y="3294445"/>
            <a:ext cx="2107747" cy="8743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78FF-F065-49AD-BF19-A499CA524BC3}"/>
              </a:ext>
            </a:extLst>
          </p:cNvPr>
          <p:cNvSpPr txBox="1"/>
          <p:nvPr/>
        </p:nvSpPr>
        <p:spPr>
          <a:xfrm>
            <a:off x="944131" y="3361205"/>
            <a:ext cx="2276408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Q1.</a:t>
            </a:r>
            <a:r>
              <a:rPr lang="ko-KR" altLang="en-US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1150" dirty="0">
                <a:latin typeface="THE도담B" panose="02020603020101020101" pitchFamily="18" charset="-127"/>
                <a:ea typeface="THE도담B" panose="02020603020101020101" pitchFamily="18" charset="-127"/>
              </a:rPr>
              <a:t>강의실 선택에 있어서 중요하게 생각하는 요소를 골라주세요</a:t>
            </a:r>
            <a:r>
              <a:rPr lang="en-US" altLang="ko-KR" sz="1150" dirty="0">
                <a:latin typeface="THE도담B" panose="02020603020101020101" pitchFamily="18" charset="-127"/>
                <a:ea typeface="THE도담B" panose="02020603020101020101" pitchFamily="18" charset="-127"/>
              </a:rPr>
              <a:t>.</a:t>
            </a:r>
            <a:endParaRPr lang="ko-KR" altLang="en-US" sz="115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7673F-A32D-4225-BDA4-1E7C4091510E}"/>
              </a:ext>
            </a:extLst>
          </p:cNvPr>
          <p:cNvSpPr txBox="1"/>
          <p:nvPr/>
        </p:nvSpPr>
        <p:spPr>
          <a:xfrm>
            <a:off x="1030231" y="3840013"/>
            <a:ext cx="226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□온도 □습도 □먼지 □</a:t>
            </a:r>
            <a:r>
              <a:rPr lang="en-US" altLang="ko-KR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co2</a:t>
            </a:r>
            <a:r>
              <a:rPr lang="ko-KR" altLang="en-US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</a:p>
          <a:p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ECC7E19-CDA1-4215-A90F-969165BABA69}"/>
              </a:ext>
            </a:extLst>
          </p:cNvPr>
          <p:cNvSpPr/>
          <p:nvPr/>
        </p:nvSpPr>
        <p:spPr>
          <a:xfrm>
            <a:off x="1020482" y="4361715"/>
            <a:ext cx="2107747" cy="10672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36A49-CB6A-419B-838F-87CB63DCB352}"/>
              </a:ext>
            </a:extLst>
          </p:cNvPr>
          <p:cNvSpPr txBox="1"/>
          <p:nvPr/>
        </p:nvSpPr>
        <p:spPr>
          <a:xfrm>
            <a:off x="1020482" y="4398231"/>
            <a:ext cx="210774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Q2. </a:t>
            </a:r>
            <a:r>
              <a:rPr lang="ko-KR" altLang="en-US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어떠한 강의실을 선호하십니까</a:t>
            </a:r>
            <a:r>
              <a:rPr lang="en-US" altLang="ko-KR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?</a:t>
            </a:r>
          </a:p>
          <a:p>
            <a:endParaRPr lang="en-US" altLang="ko-KR" sz="11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r>
              <a:rPr lang="ko-KR" altLang="en-US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□따뜻한 강의실</a:t>
            </a:r>
            <a:endParaRPr lang="en-US" altLang="ko-KR" sz="12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r>
              <a:rPr lang="ko-KR" altLang="en-US" sz="1200" dirty="0">
                <a:latin typeface="THE도담B" panose="02020603020101020101" pitchFamily="18" charset="-127"/>
                <a:ea typeface="THE도담B" panose="02020603020101020101" pitchFamily="18" charset="-127"/>
              </a:rPr>
              <a:t>□시원한 강의실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56BB85-353D-48F2-B8BD-76F54EF6041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20D36A-F049-4F83-B123-1D5BB45C784D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5DA574E9-38E5-47DC-9C21-C4653D8FED93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A9E87742-1A3D-4367-8495-C72E6A2FB029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96BD37-6652-4A47-9B7A-9A30BDA0B6D4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B990F2-7A0D-4767-ACD1-BF9B17C0B445}"/>
              </a:ext>
            </a:extLst>
          </p:cNvPr>
          <p:cNvSpPr/>
          <p:nvPr/>
        </p:nvSpPr>
        <p:spPr>
          <a:xfrm>
            <a:off x="925342" y="2637681"/>
            <a:ext cx="2276409" cy="43702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2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2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</a:t>
            </a:r>
            <a:r>
              <a:rPr lang="ko-KR" altLang="en-US" sz="2000" b="1" kern="0" dirty="0" err="1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알리미</a:t>
            </a:r>
            <a:endParaRPr lang="en-US" altLang="ko-KR" sz="2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C34ACA5-C469-49B4-A36C-C8D587EDE01A}"/>
              </a:ext>
            </a:extLst>
          </p:cNvPr>
          <p:cNvSpPr/>
          <p:nvPr/>
        </p:nvSpPr>
        <p:spPr>
          <a:xfrm>
            <a:off x="1807134" y="5609599"/>
            <a:ext cx="570305" cy="291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OK</a:t>
            </a:r>
            <a:endParaRPr lang="ko-KR" altLang="en-US" dirty="0">
              <a:solidFill>
                <a:schemeClr val="bg1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3C186D-E9D2-45F5-B921-3C331C23C981}"/>
              </a:ext>
            </a:extLst>
          </p:cNvPr>
          <p:cNvSpPr txBox="1"/>
          <p:nvPr/>
        </p:nvSpPr>
        <p:spPr>
          <a:xfrm>
            <a:off x="447039" y="1127295"/>
            <a:ext cx="649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01.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 맞춤화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앱 구현 예시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71E4F4B-77CC-4C44-9EFB-91C6DC43244B}"/>
              </a:ext>
            </a:extLst>
          </p:cNvPr>
          <p:cNvCxnSpPr>
            <a:cxnSpLocks/>
          </p:cNvCxnSpPr>
          <p:nvPr/>
        </p:nvCxnSpPr>
        <p:spPr>
          <a:xfrm>
            <a:off x="548640" y="1687371"/>
            <a:ext cx="6129952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A6FA3A-4EFF-4D86-B929-190EB702F406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37F07CB-E9FF-4229-A9AE-B3D1A7F7399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2CEB71FD-6C2D-4770-BDE9-4A9B2695EDCA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0F089C88-32C8-4978-BABC-B90A1F35FB39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93A439C-DE20-42D6-8C11-D845CCF7B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52" y="2402956"/>
            <a:ext cx="2307587" cy="36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4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2866B7-0750-4FD6-8735-1C257C2F4CF5}"/>
              </a:ext>
            </a:extLst>
          </p:cNvPr>
          <p:cNvSpPr txBox="1"/>
          <p:nvPr/>
        </p:nvSpPr>
        <p:spPr>
          <a:xfrm>
            <a:off x="864860" y="2343129"/>
            <a:ext cx="4441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Q1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중요 요인으로 온도 선택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</a:p>
          <a:p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Q2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따뜻한 강의실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28C6A-15B7-42E3-9D6D-1D87D97F15A5}"/>
              </a:ext>
            </a:extLst>
          </p:cNvPr>
          <p:cNvSpPr txBox="1"/>
          <p:nvPr/>
        </p:nvSpPr>
        <p:spPr>
          <a:xfrm>
            <a:off x="6920870" y="2343129"/>
            <a:ext cx="4992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Q1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중요 요인으로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다른 요인 선택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</a:p>
          <a:p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Q2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따뜻한 강의실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2E7AD-4543-43BE-B4EA-E721892535F5}"/>
              </a:ext>
            </a:extLst>
          </p:cNvPr>
          <p:cNvSpPr txBox="1"/>
          <p:nvPr/>
        </p:nvSpPr>
        <p:spPr>
          <a:xfrm>
            <a:off x="5567302" y="3867620"/>
            <a:ext cx="94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VS</a:t>
            </a:r>
            <a:endParaRPr lang="ko-KR" altLang="en-US" sz="3600" b="1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B35E5-0F57-418B-84E5-8923B8D54A36}"/>
              </a:ext>
            </a:extLst>
          </p:cNvPr>
          <p:cNvSpPr txBox="1"/>
          <p:nvPr/>
        </p:nvSpPr>
        <p:spPr>
          <a:xfrm>
            <a:off x="780678" y="3347112"/>
            <a:ext cx="4185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중요 요인으로 온도를 선택했기 때문에 </a:t>
            </a:r>
            <a:endParaRPr lang="en-US" altLang="ko-KR" sz="16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   </a:t>
            </a:r>
            <a:r>
              <a:rPr lang="ko-KR" altLang="en-US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온도에 가중치 </a:t>
            </a: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적용</a:t>
            </a:r>
            <a:endParaRPr lang="en-US" altLang="ko-KR" sz="16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r>
              <a:rPr lang="en-US" altLang="ko-KR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 -&gt; </a:t>
            </a: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온도 부분에서 높은 점수를 받은 </a:t>
            </a:r>
            <a:r>
              <a:rPr lang="en-US" altLang="ko-KR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'</a:t>
            </a:r>
            <a:r>
              <a:rPr lang="ko-KR" altLang="en-US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따뜻한</a:t>
            </a:r>
            <a:r>
              <a:rPr lang="en-US" altLang="ko-KR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’</a:t>
            </a:r>
          </a:p>
          <a:p>
            <a:r>
              <a:rPr lang="en-US" altLang="ko-KR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    </a:t>
            </a:r>
            <a:r>
              <a:rPr lang="ko-KR" altLang="en-US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강의실의 </a:t>
            </a:r>
            <a:r>
              <a:rPr lang="en-US" altLang="ko-KR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지수가 가장 높게 도출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01DED-6748-40C8-ADB8-CA19E8F30548}"/>
              </a:ext>
            </a:extLst>
          </p:cNvPr>
          <p:cNvSpPr txBox="1"/>
          <p:nvPr/>
        </p:nvSpPr>
        <p:spPr>
          <a:xfrm>
            <a:off x="6920870" y="3327848"/>
            <a:ext cx="4221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중요하다고 선택한 </a:t>
            </a:r>
            <a:r>
              <a:rPr lang="ko-KR" altLang="en-US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다른 변수의 가중치가 </a:t>
            </a: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온도 변수의 가중치 보다 높게 적용</a:t>
            </a:r>
            <a:endParaRPr lang="en-US" altLang="ko-KR" sz="16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r>
              <a:rPr lang="en-US" altLang="ko-KR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-&gt; SSS</a:t>
            </a: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지수에 산출에 있어 온도 보다 </a:t>
            </a:r>
            <a:r>
              <a:rPr lang="ko-KR" altLang="en-US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다른 </a:t>
            </a:r>
            <a:endParaRPr lang="en-US" altLang="ko-KR" sz="16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   </a:t>
            </a:r>
            <a:r>
              <a:rPr lang="ko-KR" altLang="en-US" sz="16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선택 요인의 영향력이 높아지게 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0001A5-ED71-451F-854D-9054C17AE84F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FA519C-22C6-4052-83B1-1F027F577D70}"/>
              </a:ext>
            </a:extLst>
          </p:cNvPr>
          <p:cNvSpPr/>
          <p:nvPr/>
        </p:nvSpPr>
        <p:spPr>
          <a:xfrm>
            <a:off x="609600" y="2245360"/>
            <a:ext cx="4754881" cy="4200236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178C51-F7F2-42A4-A93A-7A0DBFBF687B}"/>
              </a:ext>
            </a:extLst>
          </p:cNvPr>
          <p:cNvSpPr/>
          <p:nvPr/>
        </p:nvSpPr>
        <p:spPr>
          <a:xfrm>
            <a:off x="6565971" y="2245359"/>
            <a:ext cx="5085009" cy="4200236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2E706A-6729-4296-AFAA-FA8BDB6A5D47}"/>
              </a:ext>
            </a:extLst>
          </p:cNvPr>
          <p:cNvCxnSpPr>
            <a:cxnSpLocks/>
          </p:cNvCxnSpPr>
          <p:nvPr/>
        </p:nvCxnSpPr>
        <p:spPr>
          <a:xfrm flipV="1">
            <a:off x="930769" y="3136529"/>
            <a:ext cx="3510436" cy="1"/>
          </a:xfrm>
          <a:prstGeom prst="line">
            <a:avLst/>
          </a:prstGeom>
          <a:ln w="47625">
            <a:solidFill>
              <a:schemeClr val="accent1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57757E-EA28-4098-95EF-F1FBF9360713}"/>
              </a:ext>
            </a:extLst>
          </p:cNvPr>
          <p:cNvCxnSpPr>
            <a:cxnSpLocks/>
          </p:cNvCxnSpPr>
          <p:nvPr/>
        </p:nvCxnSpPr>
        <p:spPr>
          <a:xfrm flipV="1">
            <a:off x="6924842" y="3184047"/>
            <a:ext cx="4185117" cy="1"/>
          </a:xfrm>
          <a:prstGeom prst="line">
            <a:avLst/>
          </a:prstGeom>
          <a:ln w="47625">
            <a:solidFill>
              <a:schemeClr val="accent1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F23D5B-05C8-42E1-855D-72621BF082B3}"/>
              </a:ext>
            </a:extLst>
          </p:cNvPr>
          <p:cNvSpPr txBox="1"/>
          <p:nvPr/>
        </p:nvSpPr>
        <p:spPr>
          <a:xfrm>
            <a:off x="416559" y="1340655"/>
            <a:ext cx="649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01.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 맞춤화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가중치 예시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811E47A-ED40-409C-830B-E21A99AD3638}"/>
              </a:ext>
            </a:extLst>
          </p:cNvPr>
          <p:cNvCxnSpPr>
            <a:cxnSpLocks/>
          </p:cNvCxnSpPr>
          <p:nvPr/>
        </p:nvCxnSpPr>
        <p:spPr>
          <a:xfrm>
            <a:off x="518160" y="1900731"/>
            <a:ext cx="583184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E37D4B-4454-4F58-9A04-A4B924C9B9A5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632DD6-8888-4BA5-A93A-1DBD1DC06F6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8D41FBB1-E91F-4FE4-A05E-A3EB24DCDC11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B79EC58A-594D-4359-93D3-D4C4B4F1644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7831B29-9F1C-4A0D-BCEF-081DA6CD3359}"/>
              </a:ext>
            </a:extLst>
          </p:cNvPr>
          <p:cNvGrpSpPr/>
          <p:nvPr/>
        </p:nvGrpSpPr>
        <p:grpSpPr>
          <a:xfrm>
            <a:off x="783054" y="4557231"/>
            <a:ext cx="5287490" cy="1738208"/>
            <a:chOff x="783054" y="4557231"/>
            <a:chExt cx="5287490" cy="1738208"/>
          </a:xfrm>
        </p:grpSpPr>
        <p:grpSp>
          <p:nvGrpSpPr>
            <p:cNvPr id="37" name="그룹 1007">
              <a:extLst>
                <a:ext uri="{FF2B5EF4-FFF2-40B4-BE49-F238E27FC236}">
                  <a16:creationId xmlns:a16="http://schemas.microsoft.com/office/drawing/2014/main" id="{2446EB88-372F-4E22-A7BF-E5E925128671}"/>
                </a:ext>
              </a:extLst>
            </p:cNvPr>
            <p:cNvGrpSpPr/>
            <p:nvPr/>
          </p:nvGrpSpPr>
          <p:grpSpPr>
            <a:xfrm rot="16200000">
              <a:off x="2606006" y="5098378"/>
              <a:ext cx="265220" cy="300298"/>
              <a:chOff x="11660123" y="3846036"/>
              <a:chExt cx="795446" cy="777050"/>
            </a:xfrm>
          </p:grpSpPr>
          <p:pic>
            <p:nvPicPr>
              <p:cNvPr id="38" name="Object 22">
                <a:extLst>
                  <a:ext uri="{FF2B5EF4-FFF2-40B4-BE49-F238E27FC236}">
                    <a16:creationId xmlns:a16="http://schemas.microsoft.com/office/drawing/2014/main" id="{C0ED13E8-51CF-470A-B380-9EFF16421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1660123" y="3846036"/>
                <a:ext cx="795446" cy="77705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048B31-B5D0-4CA7-9D43-B58ADDF591C7}"/>
                </a:ext>
              </a:extLst>
            </p:cNvPr>
            <p:cNvSpPr txBox="1"/>
            <p:nvPr/>
          </p:nvSpPr>
          <p:spPr>
            <a:xfrm>
              <a:off x="2888765" y="5043635"/>
              <a:ext cx="3181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SSS</a:t>
              </a:r>
              <a:r>
                <a:rPr lang="ko-KR" altLang="en-US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지수</a:t>
              </a:r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: </a:t>
              </a:r>
              <a:r>
                <a:rPr lang="en-US" altLang="ko-KR" b="1" kern="0" dirty="0">
                  <a:solidFill>
                    <a:srgbClr val="FF0000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4</a:t>
              </a:r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 </a:t>
              </a:r>
              <a:endParaRPr lang="ko-KR" altLang="en-US" sz="1100" dirty="0">
                <a:solidFill>
                  <a:srgbClr val="0E2058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4364F5-6252-4EDD-B97A-2AFD2F295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54" y="5424261"/>
              <a:ext cx="4410075" cy="5619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15E9329-B5C1-4036-899A-C7AC7766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292" y="4557231"/>
              <a:ext cx="4448175" cy="523875"/>
            </a:xfrm>
            <a:prstGeom prst="rect">
              <a:avLst/>
            </a:prstGeom>
          </p:spPr>
        </p:pic>
        <p:grpSp>
          <p:nvGrpSpPr>
            <p:cNvPr id="48" name="그룹 1007">
              <a:extLst>
                <a:ext uri="{FF2B5EF4-FFF2-40B4-BE49-F238E27FC236}">
                  <a16:creationId xmlns:a16="http://schemas.microsoft.com/office/drawing/2014/main" id="{463E8E1D-7346-4658-A767-3BC2D4B16356}"/>
                </a:ext>
              </a:extLst>
            </p:cNvPr>
            <p:cNvGrpSpPr/>
            <p:nvPr/>
          </p:nvGrpSpPr>
          <p:grpSpPr>
            <a:xfrm rot="16200000">
              <a:off x="2600030" y="5980850"/>
              <a:ext cx="265220" cy="300298"/>
              <a:chOff x="11660123" y="3846036"/>
              <a:chExt cx="795446" cy="777050"/>
            </a:xfrm>
          </p:grpSpPr>
          <p:pic>
            <p:nvPicPr>
              <p:cNvPr id="49" name="Object 22">
                <a:extLst>
                  <a:ext uri="{FF2B5EF4-FFF2-40B4-BE49-F238E27FC236}">
                    <a16:creationId xmlns:a16="http://schemas.microsoft.com/office/drawing/2014/main" id="{50CE6901-497C-45FA-A2F1-DE6F5E15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1660123" y="3846036"/>
                <a:ext cx="795446" cy="777050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D83448-A064-419F-A4FE-AD1A3C38D268}"/>
                </a:ext>
              </a:extLst>
            </p:cNvPr>
            <p:cNvSpPr txBox="1"/>
            <p:nvPr/>
          </p:nvSpPr>
          <p:spPr>
            <a:xfrm>
              <a:off x="2882789" y="5926107"/>
              <a:ext cx="3181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SSS</a:t>
              </a:r>
              <a:r>
                <a:rPr lang="ko-KR" altLang="en-US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지수</a:t>
              </a:r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: 3 </a:t>
              </a:r>
              <a:endParaRPr lang="ko-KR" altLang="en-US" sz="1100" dirty="0">
                <a:solidFill>
                  <a:srgbClr val="0E2058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59" name="액자 58">
              <a:extLst>
                <a:ext uri="{FF2B5EF4-FFF2-40B4-BE49-F238E27FC236}">
                  <a16:creationId xmlns:a16="http://schemas.microsoft.com/office/drawing/2014/main" id="{F597309F-E903-4F16-8449-F4CF4BB549E4}"/>
                </a:ext>
              </a:extLst>
            </p:cNvPr>
            <p:cNvSpPr/>
            <p:nvPr/>
          </p:nvSpPr>
          <p:spPr>
            <a:xfrm>
              <a:off x="3360838" y="4741262"/>
              <a:ext cx="284085" cy="310718"/>
            </a:xfrm>
            <a:prstGeom prst="frame">
              <a:avLst>
                <a:gd name="adj1" fmla="val 20192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액자 60">
              <a:extLst>
                <a:ext uri="{FF2B5EF4-FFF2-40B4-BE49-F238E27FC236}">
                  <a16:creationId xmlns:a16="http://schemas.microsoft.com/office/drawing/2014/main" id="{4A1DE665-666E-4187-B3C4-EF49E62B7653}"/>
                </a:ext>
              </a:extLst>
            </p:cNvPr>
            <p:cNvSpPr/>
            <p:nvPr/>
          </p:nvSpPr>
          <p:spPr>
            <a:xfrm>
              <a:off x="2840509" y="4741262"/>
              <a:ext cx="284085" cy="310718"/>
            </a:xfrm>
            <a:prstGeom prst="frame">
              <a:avLst>
                <a:gd name="adj1" fmla="val 20192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액자 62">
              <a:extLst>
                <a:ext uri="{FF2B5EF4-FFF2-40B4-BE49-F238E27FC236}">
                  <a16:creationId xmlns:a16="http://schemas.microsoft.com/office/drawing/2014/main" id="{36903D39-C3C7-44D0-BD7F-955A634D8A33}"/>
                </a:ext>
              </a:extLst>
            </p:cNvPr>
            <p:cNvSpPr/>
            <p:nvPr/>
          </p:nvSpPr>
          <p:spPr>
            <a:xfrm>
              <a:off x="2783577" y="5620329"/>
              <a:ext cx="284085" cy="310718"/>
            </a:xfrm>
            <a:prstGeom prst="frame">
              <a:avLst>
                <a:gd name="adj1" fmla="val 20192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액자 64">
              <a:extLst>
                <a:ext uri="{FF2B5EF4-FFF2-40B4-BE49-F238E27FC236}">
                  <a16:creationId xmlns:a16="http://schemas.microsoft.com/office/drawing/2014/main" id="{57B5DA01-5845-4BF9-9875-887B7C841DAA}"/>
                </a:ext>
              </a:extLst>
            </p:cNvPr>
            <p:cNvSpPr/>
            <p:nvPr/>
          </p:nvSpPr>
          <p:spPr>
            <a:xfrm>
              <a:off x="3292037" y="5623055"/>
              <a:ext cx="284085" cy="310718"/>
            </a:xfrm>
            <a:prstGeom prst="frame">
              <a:avLst>
                <a:gd name="adj1" fmla="val 20192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1C050C7-B68F-4980-ADBD-F23711D793E9}"/>
              </a:ext>
            </a:extLst>
          </p:cNvPr>
          <p:cNvGrpSpPr/>
          <p:nvPr/>
        </p:nvGrpSpPr>
        <p:grpSpPr>
          <a:xfrm>
            <a:off x="6883819" y="4557231"/>
            <a:ext cx="5287490" cy="1738208"/>
            <a:chOff x="6883819" y="4557231"/>
            <a:chExt cx="5287490" cy="1738208"/>
          </a:xfrm>
        </p:grpSpPr>
        <p:grpSp>
          <p:nvGrpSpPr>
            <p:cNvPr id="51" name="그룹 1007">
              <a:extLst>
                <a:ext uri="{FF2B5EF4-FFF2-40B4-BE49-F238E27FC236}">
                  <a16:creationId xmlns:a16="http://schemas.microsoft.com/office/drawing/2014/main" id="{A971F01B-B4BA-4FD5-A983-048A529F5E44}"/>
                </a:ext>
              </a:extLst>
            </p:cNvPr>
            <p:cNvGrpSpPr/>
            <p:nvPr/>
          </p:nvGrpSpPr>
          <p:grpSpPr>
            <a:xfrm rot="16200000">
              <a:off x="8706771" y="5098378"/>
              <a:ext cx="265220" cy="300298"/>
              <a:chOff x="11660123" y="3846036"/>
              <a:chExt cx="795446" cy="777050"/>
            </a:xfrm>
          </p:grpSpPr>
          <p:pic>
            <p:nvPicPr>
              <p:cNvPr id="52" name="Object 22">
                <a:extLst>
                  <a:ext uri="{FF2B5EF4-FFF2-40B4-BE49-F238E27FC236}">
                    <a16:creationId xmlns:a16="http://schemas.microsoft.com/office/drawing/2014/main" id="{C6C5CEEC-3CD8-4A40-9ADE-2CE488A45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1660123" y="3846036"/>
                <a:ext cx="795446" cy="777050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8E849A-D88F-4053-A67E-9FADF30D3220}"/>
                </a:ext>
              </a:extLst>
            </p:cNvPr>
            <p:cNvSpPr txBox="1"/>
            <p:nvPr/>
          </p:nvSpPr>
          <p:spPr>
            <a:xfrm>
              <a:off x="8989530" y="5043635"/>
              <a:ext cx="3181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SSS</a:t>
              </a:r>
              <a:r>
                <a:rPr lang="ko-KR" altLang="en-US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지수</a:t>
              </a:r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: 3 </a:t>
              </a:r>
              <a:endParaRPr lang="ko-KR" altLang="en-US" sz="1100" dirty="0">
                <a:solidFill>
                  <a:srgbClr val="0E2058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CAEB840-8A8C-40E5-9562-027FA2314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3819" y="5424261"/>
              <a:ext cx="4410075" cy="56197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CF54A11-249D-49F2-9145-9307B5C36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9057" y="4557231"/>
              <a:ext cx="4448175" cy="523875"/>
            </a:xfrm>
            <a:prstGeom prst="rect">
              <a:avLst/>
            </a:prstGeom>
          </p:spPr>
        </p:pic>
        <p:grpSp>
          <p:nvGrpSpPr>
            <p:cNvPr id="56" name="그룹 1007">
              <a:extLst>
                <a:ext uri="{FF2B5EF4-FFF2-40B4-BE49-F238E27FC236}">
                  <a16:creationId xmlns:a16="http://schemas.microsoft.com/office/drawing/2014/main" id="{F98EEE15-31B5-430D-838C-0205B917F045}"/>
                </a:ext>
              </a:extLst>
            </p:cNvPr>
            <p:cNvGrpSpPr/>
            <p:nvPr/>
          </p:nvGrpSpPr>
          <p:grpSpPr>
            <a:xfrm rot="16200000">
              <a:off x="8700795" y="5980850"/>
              <a:ext cx="265220" cy="300298"/>
              <a:chOff x="11660123" y="3846036"/>
              <a:chExt cx="795446" cy="777050"/>
            </a:xfrm>
          </p:grpSpPr>
          <p:pic>
            <p:nvPicPr>
              <p:cNvPr id="57" name="Object 22">
                <a:extLst>
                  <a:ext uri="{FF2B5EF4-FFF2-40B4-BE49-F238E27FC236}">
                    <a16:creationId xmlns:a16="http://schemas.microsoft.com/office/drawing/2014/main" id="{10E279AD-C598-4172-AE75-FF2FEFF49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1660123" y="3846036"/>
                <a:ext cx="795446" cy="77705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F2F610-A86B-4C4C-9858-CB6426BE461C}"/>
                </a:ext>
              </a:extLst>
            </p:cNvPr>
            <p:cNvSpPr txBox="1"/>
            <p:nvPr/>
          </p:nvSpPr>
          <p:spPr>
            <a:xfrm>
              <a:off x="8983554" y="5926107"/>
              <a:ext cx="3181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SSS</a:t>
              </a:r>
              <a:r>
                <a:rPr lang="ko-KR" altLang="en-US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지수</a:t>
              </a:r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: </a:t>
              </a:r>
              <a:r>
                <a:rPr lang="en-US" altLang="ko-KR" b="1" kern="0" dirty="0">
                  <a:solidFill>
                    <a:srgbClr val="FF0000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4</a:t>
              </a:r>
              <a:r>
                <a:rPr lang="en-US" altLang="ko-KR" b="1" kern="0" dirty="0">
                  <a:solidFill>
                    <a:srgbClr val="0E2058"/>
                  </a:solidFill>
                  <a:latin typeface="THE도담B" panose="02020603020101020101" pitchFamily="18" charset="-127"/>
                  <a:ea typeface="THE도담B" panose="02020603020101020101" pitchFamily="18" charset="-127"/>
                </a:rPr>
                <a:t> </a:t>
              </a:r>
              <a:endParaRPr lang="ko-KR" altLang="en-US" sz="1100" dirty="0">
                <a:solidFill>
                  <a:srgbClr val="0E2058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5" name="액자 74">
              <a:extLst>
                <a:ext uri="{FF2B5EF4-FFF2-40B4-BE49-F238E27FC236}">
                  <a16:creationId xmlns:a16="http://schemas.microsoft.com/office/drawing/2014/main" id="{DB194E77-D875-46B4-B83A-A91C1EAEC4E6}"/>
                </a:ext>
              </a:extLst>
            </p:cNvPr>
            <p:cNvSpPr/>
            <p:nvPr/>
          </p:nvSpPr>
          <p:spPr>
            <a:xfrm>
              <a:off x="9465045" y="4741963"/>
              <a:ext cx="284085" cy="310718"/>
            </a:xfrm>
            <a:prstGeom prst="frame">
              <a:avLst>
                <a:gd name="adj1" fmla="val 20192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액자 76">
              <a:extLst>
                <a:ext uri="{FF2B5EF4-FFF2-40B4-BE49-F238E27FC236}">
                  <a16:creationId xmlns:a16="http://schemas.microsoft.com/office/drawing/2014/main" id="{3E9B70A2-0807-4C50-8210-F790CC673C03}"/>
                </a:ext>
              </a:extLst>
            </p:cNvPr>
            <p:cNvSpPr/>
            <p:nvPr/>
          </p:nvSpPr>
          <p:spPr>
            <a:xfrm>
              <a:off x="8944716" y="4741963"/>
              <a:ext cx="284085" cy="310718"/>
            </a:xfrm>
            <a:prstGeom prst="frame">
              <a:avLst>
                <a:gd name="adj1" fmla="val 20192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액자 78">
              <a:extLst>
                <a:ext uri="{FF2B5EF4-FFF2-40B4-BE49-F238E27FC236}">
                  <a16:creationId xmlns:a16="http://schemas.microsoft.com/office/drawing/2014/main" id="{4EE71086-26D8-423E-AB97-EA9130522845}"/>
                </a:ext>
              </a:extLst>
            </p:cNvPr>
            <p:cNvSpPr/>
            <p:nvPr/>
          </p:nvSpPr>
          <p:spPr>
            <a:xfrm>
              <a:off x="8887784" y="5621030"/>
              <a:ext cx="284085" cy="310718"/>
            </a:xfrm>
            <a:prstGeom prst="frame">
              <a:avLst>
                <a:gd name="adj1" fmla="val 20192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7D505A2F-D9F9-4179-BEA2-3EF611ADCE23}"/>
                </a:ext>
              </a:extLst>
            </p:cNvPr>
            <p:cNvSpPr/>
            <p:nvPr/>
          </p:nvSpPr>
          <p:spPr>
            <a:xfrm>
              <a:off x="9396244" y="5623756"/>
              <a:ext cx="284085" cy="310718"/>
            </a:xfrm>
            <a:prstGeom prst="frame">
              <a:avLst>
                <a:gd name="adj1" fmla="val 20192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53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4458FE-A03F-44F4-8AF8-C6723F038A3A}"/>
              </a:ext>
            </a:extLst>
          </p:cNvPr>
          <p:cNvSpPr txBox="1"/>
          <p:nvPr/>
        </p:nvSpPr>
        <p:spPr>
          <a:xfrm>
            <a:off x="518160" y="2239286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구축된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co2,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미세먼지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온도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습도에 대한 점수화 알고리즘을 바탕으로 점수 산출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사용자의 성향에 따라 각 점수에 가중치를 부여하여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100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점 만점 기준 가중 평균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각 구간을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20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점으로 나누어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1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점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~5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점 사이의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산출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0BCD7-9891-44EF-8CCE-1953F42C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3545300"/>
            <a:ext cx="3135630" cy="2158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ECC7B0-074C-4A60-AC54-28183080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75" y="3545300"/>
            <a:ext cx="5058525" cy="2196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9D54FF-8B39-4903-B38B-B70B1251B686}"/>
              </a:ext>
            </a:extLst>
          </p:cNvPr>
          <p:cNvSpPr txBox="1"/>
          <p:nvPr/>
        </p:nvSpPr>
        <p:spPr>
          <a:xfrm>
            <a:off x="2262289" y="5947249"/>
            <a:ext cx="536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산출 코드 일부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6BD31-2E8E-442B-8C02-D183317B38A8}"/>
              </a:ext>
            </a:extLst>
          </p:cNvPr>
          <p:cNvSpPr txBox="1"/>
          <p:nvPr/>
        </p:nvSpPr>
        <p:spPr>
          <a:xfrm>
            <a:off x="7435850" y="5947249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2020.06.16</a:t>
            </a: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의 </a:t>
            </a:r>
            <a:r>
              <a:rPr lang="en-US" altLang="ko-KR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분포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69BA9-CF31-4951-A009-303F4D9D24CE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7130527-3CB5-403E-AED9-621B46AAB4D9}"/>
              </a:ext>
            </a:extLst>
          </p:cNvPr>
          <p:cNvCxnSpPr>
            <a:cxnSpLocks/>
          </p:cNvCxnSpPr>
          <p:nvPr/>
        </p:nvCxnSpPr>
        <p:spPr>
          <a:xfrm>
            <a:off x="2370929" y="6285803"/>
            <a:ext cx="2070276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D455AF8-FB7D-4C84-BDB0-4F675A4CE88C}"/>
              </a:ext>
            </a:extLst>
          </p:cNvPr>
          <p:cNvCxnSpPr>
            <a:cxnSpLocks/>
          </p:cNvCxnSpPr>
          <p:nvPr/>
        </p:nvCxnSpPr>
        <p:spPr>
          <a:xfrm>
            <a:off x="7432765" y="6285803"/>
            <a:ext cx="2715185" cy="1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5449FB-5FC1-4BB6-BA57-3DED79376463}"/>
              </a:ext>
            </a:extLst>
          </p:cNvPr>
          <p:cNvSpPr txBox="1"/>
          <p:nvPr/>
        </p:nvSpPr>
        <p:spPr>
          <a:xfrm>
            <a:off x="416559" y="1340655"/>
            <a:ext cx="649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01.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 맞춤화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 Summary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8696AA-1CE8-4C5C-B51C-07D87BF7A14E}"/>
              </a:ext>
            </a:extLst>
          </p:cNvPr>
          <p:cNvCxnSpPr>
            <a:cxnSpLocks/>
          </p:cNvCxnSpPr>
          <p:nvPr/>
        </p:nvCxnSpPr>
        <p:spPr>
          <a:xfrm>
            <a:off x="518160" y="1900731"/>
            <a:ext cx="5640021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04BAAA-68D1-44BE-B315-DBC4B05F48B6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F47BA6-4A74-4DA7-BC2E-750968DACFAA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EC4182CD-D89B-434E-843E-F527C5FE4CB2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38BAA2E0-AD1A-4199-8A1B-97D3E0C0C0F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5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82529" y="2430784"/>
            <a:ext cx="2532878" cy="1669318"/>
            <a:chOff x="782468" y="5664812"/>
            <a:chExt cx="3799317" cy="25039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9953" y="7098024"/>
              <a:ext cx="1485714" cy="6190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04" y="7613998"/>
              <a:ext cx="3180952" cy="77142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001572" y="5664812"/>
              <a:ext cx="1361110" cy="1151703"/>
              <a:chOff x="2001572" y="5664812"/>
              <a:chExt cx="1361110" cy="11517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1572" y="5664812"/>
                <a:ext cx="1361110" cy="115170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572427" y="2279341"/>
            <a:ext cx="2400066" cy="1831820"/>
            <a:chOff x="5117316" y="5437649"/>
            <a:chExt cx="3600099" cy="274773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03676" y="5437649"/>
              <a:ext cx="1427379" cy="1466362"/>
              <a:chOff x="6203676" y="5437649"/>
              <a:chExt cx="1427379" cy="146636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03676" y="5437649"/>
                <a:ext cx="1427379" cy="146636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2497" y="7170760"/>
              <a:ext cx="1438095" cy="5904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8746" y="7659679"/>
              <a:ext cx="3638095" cy="72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74566" y="3774634"/>
            <a:ext cx="2435797" cy="19550"/>
            <a:chOff x="7220524" y="6811907"/>
            <a:chExt cx="3653695" cy="293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7220524" y="6811907"/>
              <a:ext cx="3653695" cy="2932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grpSp>
        <p:nvGrpSpPr>
          <p:cNvPr id="1010" name="그룹 1010"/>
          <p:cNvGrpSpPr/>
          <p:nvPr/>
        </p:nvGrpSpPr>
        <p:grpSpPr>
          <a:xfrm>
            <a:off x="7839491" y="3774634"/>
            <a:ext cx="2435797" cy="19550"/>
            <a:chOff x="11517912" y="6811907"/>
            <a:chExt cx="3653695" cy="293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1517912" y="6811907"/>
              <a:ext cx="3653695" cy="2932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1D45C5-7B0B-442D-9581-611CEA8BD7B0}"/>
              </a:ext>
            </a:extLst>
          </p:cNvPr>
          <p:cNvSpPr/>
          <p:nvPr/>
        </p:nvSpPr>
        <p:spPr>
          <a:xfrm>
            <a:off x="0" y="-3"/>
            <a:ext cx="12192000" cy="108407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CONTENT</a:t>
            </a:r>
          </a:p>
          <a:p>
            <a:pPr lvl="1" latinLnBrk="0"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                                                                               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EEEF992-9613-465D-A97A-0D30E42AE481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8162EF57-736F-40EF-B876-96A2DA3362B3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F8A340F2-A900-4C4F-807E-F84FCBF3965A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D2FD52-D8C8-4990-BDB2-CB7047608770}"/>
              </a:ext>
            </a:extLst>
          </p:cNvPr>
          <p:cNvGrpSpPr/>
          <p:nvPr/>
        </p:nvGrpSpPr>
        <p:grpSpPr>
          <a:xfrm>
            <a:off x="6624268" y="2430784"/>
            <a:ext cx="2029723" cy="1750459"/>
            <a:chOff x="6624268" y="2430784"/>
            <a:chExt cx="2029723" cy="175045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4877" y="3430235"/>
              <a:ext cx="1085714" cy="39365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7059061" y="2430784"/>
              <a:ext cx="1141123" cy="802405"/>
              <a:chOff x="10249295" y="5664812"/>
              <a:chExt cx="1711684" cy="12036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49295" y="5664812"/>
                <a:ext cx="1711684" cy="1203608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3BFBC5-0661-416C-B0FB-63FB5C8117A1}"/>
                </a:ext>
              </a:extLst>
            </p:cNvPr>
            <p:cNvSpPr txBox="1"/>
            <p:nvPr/>
          </p:nvSpPr>
          <p:spPr>
            <a:xfrm>
              <a:off x="6624268" y="3719578"/>
              <a:ext cx="2029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THE도담B" panose="02020603020101020101" pitchFamily="18" charset="-127"/>
                  <a:ea typeface="THE도담B" panose="02020603020101020101" pitchFamily="18" charset="-127"/>
                </a:rPr>
                <a:t>아이디어 결과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CCEDB8-BB75-41E6-A348-2B5B03622606}"/>
              </a:ext>
            </a:extLst>
          </p:cNvPr>
          <p:cNvGrpSpPr/>
          <p:nvPr/>
        </p:nvGrpSpPr>
        <p:grpSpPr>
          <a:xfrm>
            <a:off x="9215146" y="2430784"/>
            <a:ext cx="2603598" cy="1761122"/>
            <a:chOff x="9215146" y="2430784"/>
            <a:chExt cx="2603598" cy="176112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73298" y="2430784"/>
              <a:ext cx="977575" cy="824525"/>
              <a:chOff x="14568622" y="5664812"/>
              <a:chExt cx="1466362" cy="123678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568622" y="5664812"/>
                <a:ext cx="1466362" cy="123678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2174" y="3433142"/>
              <a:ext cx="1015873" cy="3936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FEB493-0F45-402A-8B90-B06F4083F160}"/>
                </a:ext>
              </a:extLst>
            </p:cNvPr>
            <p:cNvSpPr txBox="1"/>
            <p:nvPr/>
          </p:nvSpPr>
          <p:spPr>
            <a:xfrm>
              <a:off x="9215146" y="3730241"/>
              <a:ext cx="2603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THE도담B" panose="02020603020101020101" pitchFamily="18" charset="-127"/>
                  <a:ea typeface="THE도담B" panose="02020603020101020101" pitchFamily="18" charset="-127"/>
                </a:rPr>
                <a:t>데이터톤을 마치며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17513F7-2325-46FA-BFD9-5DA2603F34E2}"/>
              </a:ext>
            </a:extLst>
          </p:cNvPr>
          <p:cNvSpPr txBox="1"/>
          <p:nvPr/>
        </p:nvSpPr>
        <p:spPr>
          <a:xfrm>
            <a:off x="754991" y="4459971"/>
            <a:ext cx="237661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kern="0" spc="-60" dirty="0">
                <a:solidFill>
                  <a:schemeClr val="accent3">
                    <a:lumMod val="50000"/>
                  </a:schemeClr>
                </a:solidFill>
                <a:effectLst/>
                <a:latin typeface="THE도담M" panose="02020603020101020101" pitchFamily="18" charset="-127"/>
                <a:ea typeface="THE도담M" panose="02020603020101020101" pitchFamily="18" charset="-127"/>
              </a:rPr>
              <a:t>아이디어 배경 및 목적</a:t>
            </a:r>
            <a:endParaRPr lang="ko-KR" altLang="en-US" sz="1800" kern="0" spc="0" dirty="0">
              <a:solidFill>
                <a:schemeClr val="accent3">
                  <a:lumMod val="50000"/>
                </a:schemeClr>
              </a:solidFill>
              <a:effectLst/>
              <a:latin typeface="THE도담M" panose="02020603020101020101" pitchFamily="18" charset="-127"/>
              <a:ea typeface="THE도담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800" kern="0" spc="-60" dirty="0">
                <a:solidFill>
                  <a:schemeClr val="accent3">
                    <a:lumMod val="50000"/>
                  </a:schemeClr>
                </a:solidFill>
                <a:effectLst/>
                <a:latin typeface="THE도담M" panose="02020603020101020101" pitchFamily="18" charset="-127"/>
                <a:ea typeface="THE도담M" panose="02020603020101020101" pitchFamily="18" charset="-127"/>
              </a:rPr>
              <a:t>활용 데이터</a:t>
            </a:r>
            <a:endParaRPr lang="ko-KR" altLang="en-US" sz="1800" kern="0" spc="0" dirty="0">
              <a:solidFill>
                <a:schemeClr val="accent3">
                  <a:lumMod val="50000"/>
                </a:schemeClr>
              </a:solidFill>
              <a:effectLst/>
              <a:latin typeface="THE도담M" panose="02020603020101020101" pitchFamily="18" charset="-127"/>
              <a:ea typeface="THE도담M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THE도담M" panose="02020603020101020101" pitchFamily="18" charset="-127"/>
              <a:ea typeface="THE도담M" panose="02020603020101020101" pitchFamily="18" charset="-127"/>
            </a:endParaRPr>
          </a:p>
        </p:txBody>
      </p:sp>
      <p:pic>
        <p:nvPicPr>
          <p:cNvPr id="10" name="Object 24">
            <a:extLst>
              <a:ext uri="{FF2B5EF4-FFF2-40B4-BE49-F238E27FC236}">
                <a16:creationId xmlns:a16="http://schemas.microsoft.com/office/drawing/2014/main" id="{0A1E9F1E-9D7A-4969-8001-807F0440FCA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2232608" y="3774635"/>
            <a:ext cx="2435797" cy="195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C813EB-0FFB-476A-B221-CC5FB24EF293}"/>
              </a:ext>
            </a:extLst>
          </p:cNvPr>
          <p:cNvSpPr txBox="1"/>
          <p:nvPr/>
        </p:nvSpPr>
        <p:spPr>
          <a:xfrm>
            <a:off x="4043548" y="4428765"/>
            <a:ext cx="155587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kern="0" spc="-60" dirty="0">
                <a:solidFill>
                  <a:schemeClr val="accent3">
                    <a:lumMod val="50000"/>
                  </a:schemeClr>
                </a:solidFill>
                <a:effectLst/>
                <a:latin typeface="THE도담M" panose="02020603020101020101" pitchFamily="18" charset="-127"/>
                <a:ea typeface="THE도담M" panose="02020603020101020101" pitchFamily="18" charset="-127"/>
              </a:rPr>
              <a:t>데이터 전처리</a:t>
            </a:r>
            <a:endParaRPr lang="ko-KR" altLang="en-US" sz="1800" kern="0" spc="0" dirty="0">
              <a:solidFill>
                <a:schemeClr val="accent3">
                  <a:lumMod val="50000"/>
                </a:schemeClr>
              </a:solidFill>
              <a:effectLst/>
              <a:latin typeface="THE도담M" panose="02020603020101020101" pitchFamily="18" charset="-127"/>
              <a:ea typeface="THE도담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kern="0" spc="-60" dirty="0">
                <a:solidFill>
                  <a:schemeClr val="accent3">
                    <a:lumMod val="50000"/>
                  </a:schemeClr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데이터 분석</a:t>
            </a:r>
            <a:endParaRPr lang="ko-KR" altLang="en-US" sz="1800" kern="0" spc="0" dirty="0">
              <a:solidFill>
                <a:schemeClr val="accent3">
                  <a:lumMod val="50000"/>
                </a:schemeClr>
              </a:solidFill>
              <a:effectLst/>
              <a:latin typeface="THE도담M" panose="02020603020101020101" pitchFamily="18" charset="-127"/>
              <a:ea typeface="THE도담M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THE도담M" panose="02020603020101020101" pitchFamily="18" charset="-127"/>
              <a:ea typeface="THE도담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4B89D5-5BAC-41E3-8F03-CCA24DB76429}"/>
              </a:ext>
            </a:extLst>
          </p:cNvPr>
          <p:cNvSpPr txBox="1"/>
          <p:nvPr/>
        </p:nvSpPr>
        <p:spPr>
          <a:xfrm>
            <a:off x="6401128" y="4428765"/>
            <a:ext cx="2531462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kern="0" spc="-60" dirty="0">
                <a:solidFill>
                  <a:schemeClr val="accent3">
                    <a:lumMod val="50000"/>
                  </a:schemeClr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SSS </a:t>
            </a:r>
            <a:r>
              <a:rPr lang="ko-KR" altLang="en-US" kern="0" spc="-60" dirty="0">
                <a:solidFill>
                  <a:schemeClr val="accent3">
                    <a:lumMod val="50000"/>
                  </a:schemeClr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지수 개발</a:t>
            </a:r>
            <a:r>
              <a:rPr lang="en-US" altLang="ko-KR" kern="0" spc="-60" dirty="0">
                <a:solidFill>
                  <a:schemeClr val="accent3">
                    <a:lumMod val="50000"/>
                  </a:schemeClr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 &amp; </a:t>
            </a:r>
            <a:r>
              <a:rPr lang="ko-KR" altLang="en-US" kern="0" spc="-60" dirty="0">
                <a:solidFill>
                  <a:schemeClr val="accent3">
                    <a:lumMod val="50000"/>
                  </a:schemeClr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시각화</a:t>
            </a:r>
            <a:endParaRPr lang="en-US" altLang="ko-KR" kern="0" spc="-60" dirty="0">
              <a:solidFill>
                <a:schemeClr val="accent3">
                  <a:lumMod val="50000"/>
                </a:schemeClr>
              </a:solidFill>
              <a:latin typeface="THE도담M" panose="02020603020101020101" pitchFamily="18" charset="-127"/>
              <a:ea typeface="THE도담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800" kern="0" spc="-60" dirty="0">
                <a:solidFill>
                  <a:schemeClr val="accent3">
                    <a:lumMod val="50000"/>
                  </a:schemeClr>
                </a:solidFill>
                <a:effectLst/>
                <a:latin typeface="THE도담M" panose="02020603020101020101" pitchFamily="18" charset="-127"/>
                <a:ea typeface="THE도담M" panose="02020603020101020101" pitchFamily="18" charset="-127"/>
              </a:rPr>
              <a:t>앱 개발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THE도담M" panose="02020603020101020101" pitchFamily="18" charset="-127"/>
              <a:ea typeface="THE도담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D39CB1-3E14-44EB-883F-08BA367E28C0}"/>
              </a:ext>
            </a:extLst>
          </p:cNvPr>
          <p:cNvSpPr txBox="1"/>
          <p:nvPr/>
        </p:nvSpPr>
        <p:spPr>
          <a:xfrm>
            <a:off x="9917092" y="4199394"/>
            <a:ext cx="1013098" cy="547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kern="0" spc="-60" dirty="0">
                <a:solidFill>
                  <a:schemeClr val="accent3">
                    <a:lumMod val="50000"/>
                  </a:schemeClr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기대효과</a:t>
            </a:r>
            <a:endParaRPr lang="en-US" altLang="ko-KR" kern="0" spc="-60" dirty="0">
              <a:solidFill>
                <a:schemeClr val="accent3">
                  <a:lumMod val="50000"/>
                </a:schemeClr>
              </a:solidFill>
              <a:latin typeface="THE도담M" panose="02020603020101020101" pitchFamily="18" charset="-127"/>
              <a:ea typeface="THE도담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431B41A-CA66-4515-ABCA-5EB61DDE15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0951" y="1985455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02.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 데이터 예측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수집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7959B-646D-4A1A-96B4-72F32429B578}"/>
              </a:ext>
            </a:extLst>
          </p:cNvPr>
          <p:cNvSpPr txBox="1"/>
          <p:nvPr/>
        </p:nvSpPr>
        <p:spPr>
          <a:xfrm>
            <a:off x="452396" y="3046698"/>
            <a:ext cx="658928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SK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미래관 현장 조사를 토대로 미래관 내 존재하는 총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21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개의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기타 학습 공간 정의</a:t>
            </a:r>
            <a:endParaRPr lang="en-US" altLang="ko-KR" sz="20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아두이노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(Arduino)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센서키트를 통해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SK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미래관 내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기타 학습 공간의 온도 및 습도 데이터를 직접 측정</a:t>
            </a:r>
            <a:endParaRPr lang="en-US" altLang="ko-KR" sz="20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각 기타 학습 공간마다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30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분 씩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1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분 단위 데이터 측정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 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총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1364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개의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instance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수집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1026" name="Picture 2" descr="정품 - 아두이노 우노 R3 (Arduino UNO R3) : 아두이노 오리지널 ...">
            <a:extLst>
              <a:ext uri="{FF2B5EF4-FFF2-40B4-BE49-F238E27FC236}">
                <a16:creationId xmlns:a16="http://schemas.microsoft.com/office/drawing/2014/main" id="{68740B1E-AE0A-49F1-A84C-6DD0458BC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96" y="4577656"/>
            <a:ext cx="2272681" cy="181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94A00-0249-47E5-AD84-F2E823E4DFB7}"/>
              </a:ext>
            </a:extLst>
          </p:cNvPr>
          <p:cNvSpPr txBox="1"/>
          <p:nvPr/>
        </p:nvSpPr>
        <p:spPr>
          <a:xfrm>
            <a:off x="9471339" y="5250988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아두이노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(Arduino)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AAF03C-6518-4F85-B7F5-BDD441203DF8}"/>
              </a:ext>
            </a:extLst>
          </p:cNvPr>
          <p:cNvCxnSpPr>
            <a:cxnSpLocks/>
          </p:cNvCxnSpPr>
          <p:nvPr/>
        </p:nvCxnSpPr>
        <p:spPr>
          <a:xfrm>
            <a:off x="512071" y="2516076"/>
            <a:ext cx="632460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A17C21-BCBF-4C53-8EA5-A8F3A2244B2E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665A26-47FF-48EF-8188-C69E0F0A5003}"/>
              </a:ext>
            </a:extLst>
          </p:cNvPr>
          <p:cNvCxnSpPr>
            <a:cxnSpLocks/>
          </p:cNvCxnSpPr>
          <p:nvPr/>
        </p:nvCxnSpPr>
        <p:spPr>
          <a:xfrm>
            <a:off x="9553366" y="5620320"/>
            <a:ext cx="1998233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Download Arduino Micro PNG Image with No Background - PNGkey.com">
            <a:extLst>
              <a:ext uri="{FF2B5EF4-FFF2-40B4-BE49-F238E27FC236}">
                <a16:creationId xmlns:a16="http://schemas.microsoft.com/office/drawing/2014/main" id="{F0CE595A-E37E-41CA-A69B-3F3204FC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52872" y="5222876"/>
            <a:ext cx="1433319" cy="52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A3CEC9-F8AF-4F9F-8702-3E9AFCF79B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85" y="2284956"/>
            <a:ext cx="2548659" cy="24661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8A2622-9C57-4D55-95BE-E4F03F5F023D}"/>
              </a:ext>
            </a:extLst>
          </p:cNvPr>
          <p:cNvSpPr txBox="1"/>
          <p:nvPr/>
        </p:nvSpPr>
        <p:spPr>
          <a:xfrm>
            <a:off x="9187232" y="3337650"/>
            <a:ext cx="2730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 학습 공간 표시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/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(2A, 2B, 2C)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15517A-47BC-4274-BAB0-22E3BA3CCDF4}"/>
              </a:ext>
            </a:extLst>
          </p:cNvPr>
          <p:cNvCxnSpPr>
            <a:cxnSpLocks/>
          </p:cNvCxnSpPr>
          <p:nvPr/>
        </p:nvCxnSpPr>
        <p:spPr>
          <a:xfrm>
            <a:off x="9553366" y="3778801"/>
            <a:ext cx="1998233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AEDD6E-C9C5-4340-91A3-533F14BA73D0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F95C93-CDB2-4F4D-85A4-1E94B9EA4832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D0994BD3-6DDC-4009-BBD7-CD936F24274A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82261D3C-3C61-4731-A914-F21D10F7792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E6343BD-F95B-48E4-ABFE-9A28563D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25" y="2590826"/>
            <a:ext cx="7745422" cy="333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F6F1A-E77A-4CFC-9EA3-975AEB728A84}"/>
              </a:ext>
            </a:extLst>
          </p:cNvPr>
          <p:cNvSpPr txBox="1"/>
          <p:nvPr/>
        </p:nvSpPr>
        <p:spPr>
          <a:xfrm>
            <a:off x="4441205" y="6003447"/>
            <a:ext cx="707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사용한 </a:t>
            </a:r>
            <a:r>
              <a:rPr lang="ko-KR" altLang="en-US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아두이노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 소스 코드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0A5E0-11D8-4F2B-BBE9-D0D1C707619C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D029DC-FEF2-42E3-AC63-59446B0A0ACD}"/>
              </a:ext>
            </a:extLst>
          </p:cNvPr>
          <p:cNvCxnSpPr>
            <a:cxnSpLocks/>
          </p:cNvCxnSpPr>
          <p:nvPr/>
        </p:nvCxnSpPr>
        <p:spPr>
          <a:xfrm flipV="1">
            <a:off x="4533804" y="6372780"/>
            <a:ext cx="2655262" cy="1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7">
            <a:extLst>
              <a:ext uri="{FF2B5EF4-FFF2-40B4-BE49-F238E27FC236}">
                <a16:creationId xmlns:a16="http://schemas.microsoft.com/office/drawing/2014/main" id="{B530FDC5-7ABE-455D-B4AB-DC5E8CF2EB5A}"/>
              </a:ext>
            </a:extLst>
          </p:cNvPr>
          <p:cNvSpPr txBox="1">
            <a:spLocks/>
          </p:cNvSpPr>
          <p:nvPr/>
        </p:nvSpPr>
        <p:spPr>
          <a:xfrm>
            <a:off x="440951" y="1711135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02.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 데이터 예측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수집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630EEB-6901-44C2-AB68-9F917525C9C0}"/>
              </a:ext>
            </a:extLst>
          </p:cNvPr>
          <p:cNvCxnSpPr>
            <a:cxnSpLocks/>
          </p:cNvCxnSpPr>
          <p:nvPr/>
        </p:nvCxnSpPr>
        <p:spPr>
          <a:xfrm>
            <a:off x="512071" y="2241756"/>
            <a:ext cx="6826278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072423-78BA-4633-BFFC-689A06562045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530AB65-02D3-4FC1-8501-A5B5C7D63740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D637530F-536B-42BC-A0C2-0FE49987D321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725241FE-56D6-449F-B4C8-FEC4B12821C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72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C7959B-646D-4A1A-96B4-72F32429B578}"/>
              </a:ext>
            </a:extLst>
          </p:cNvPr>
          <p:cNvSpPr txBox="1"/>
          <p:nvPr/>
        </p:nvSpPr>
        <p:spPr>
          <a:xfrm>
            <a:off x="440951" y="2189691"/>
            <a:ext cx="11238978" cy="244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대립가설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(H</a:t>
            </a:r>
            <a:r>
              <a:rPr lang="en-US" altLang="ko-KR" sz="1100" dirty="0">
                <a:latin typeface="THE도담B" panose="02020603020101020101" pitchFamily="18" charset="-127"/>
                <a:ea typeface="THE도담B" panose="02020603020101020101" pitchFamily="18" charset="-127"/>
              </a:rPr>
              <a:t>1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수립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i="1" dirty="0">
                <a:latin typeface="THE도담B" panose="02020603020101020101" pitchFamily="18" charset="-127"/>
                <a:ea typeface="THE도담B" panose="02020603020101020101" pitchFamily="18" charset="-127"/>
              </a:rPr>
              <a:t>“</a:t>
            </a:r>
            <a:r>
              <a:rPr lang="ko-KR" altLang="en-US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기타 학습 공간</a:t>
            </a:r>
            <a:r>
              <a:rPr lang="en-US" altLang="ko-KR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개방 공간</a:t>
            </a:r>
            <a:r>
              <a:rPr lang="en-US" altLang="ko-KR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r>
              <a:rPr lang="ko-KR" altLang="en-US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의 온도와 습도는 캐럴</a:t>
            </a:r>
            <a:r>
              <a:rPr lang="en-US" altLang="ko-KR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/</a:t>
            </a:r>
            <a:r>
              <a:rPr lang="ko-KR" altLang="en-US" sz="2000" i="1" dirty="0" err="1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스터디룸</a:t>
            </a:r>
            <a:r>
              <a:rPr lang="en-US" altLang="ko-KR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폐쇄 공간</a:t>
            </a:r>
            <a:r>
              <a:rPr lang="en-US" altLang="ko-KR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r>
              <a:rPr lang="ko-KR" altLang="en-US" sz="2000" i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의 온도와 습도와 다를 것이다</a:t>
            </a:r>
            <a:r>
              <a:rPr lang="en-US" altLang="ko-KR" sz="2000" i="1" dirty="0">
                <a:latin typeface="THE도담B" panose="02020603020101020101" pitchFamily="18" charset="-127"/>
                <a:ea typeface="THE도담B" panose="02020603020101020101" pitchFamily="18" charset="-127"/>
              </a:rPr>
              <a:t>”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 학습 공간의 주변 강의실 정의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: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해당 기타 학습 공간과 가장 인접한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3-5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개의 강의실을 매칭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t-test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검정결과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: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동시간대에 측정된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두 공간의 온도</a:t>
            </a:r>
            <a:r>
              <a:rPr lang="en-US" altLang="ko-KR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습도 데이터의 모평균이 다르다</a:t>
            </a:r>
            <a:endParaRPr lang="en-US" altLang="ko-KR" sz="20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326EF-9B90-4109-A065-0D8A2D46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4730433"/>
            <a:ext cx="950595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711B4E-02AC-436E-A2BD-BB96A94EBF04}"/>
              </a:ext>
            </a:extLst>
          </p:cNvPr>
          <p:cNvSpPr txBox="1"/>
          <p:nvPr/>
        </p:nvSpPr>
        <p:spPr>
          <a:xfrm>
            <a:off x="4971829" y="5969395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T-test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검정 예시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DCF507-4FDC-474E-B566-F188E2C61CF0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0B5219-E24B-4A5F-A295-68AF42E3B48C}"/>
              </a:ext>
            </a:extLst>
          </p:cNvPr>
          <p:cNvCxnSpPr>
            <a:cxnSpLocks/>
          </p:cNvCxnSpPr>
          <p:nvPr/>
        </p:nvCxnSpPr>
        <p:spPr>
          <a:xfrm>
            <a:off x="4971829" y="6338727"/>
            <a:ext cx="1858831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7">
            <a:extLst>
              <a:ext uri="{FF2B5EF4-FFF2-40B4-BE49-F238E27FC236}">
                <a16:creationId xmlns:a16="http://schemas.microsoft.com/office/drawing/2014/main" id="{38C82EC4-35A2-49A2-866D-A443FA35976A}"/>
              </a:ext>
            </a:extLst>
          </p:cNvPr>
          <p:cNvSpPr txBox="1">
            <a:spLocks/>
          </p:cNvSpPr>
          <p:nvPr/>
        </p:nvSpPr>
        <p:spPr>
          <a:xfrm>
            <a:off x="440951" y="1711135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02.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 데이터 예측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검정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91E427-08B7-4DFF-A9D3-B15F48D03172}"/>
              </a:ext>
            </a:extLst>
          </p:cNvPr>
          <p:cNvCxnSpPr>
            <a:cxnSpLocks/>
          </p:cNvCxnSpPr>
          <p:nvPr/>
        </p:nvCxnSpPr>
        <p:spPr>
          <a:xfrm>
            <a:off x="512071" y="2241756"/>
            <a:ext cx="632460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0A7C11-B2E7-4311-8C90-DA46B1C02980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4685A7-2F6C-4E58-8B61-FC94CF316919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FA0C6853-5FD4-4596-A6A6-CC4AC3C12164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E348BC13-2157-4FE0-B8E3-98008F91A32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" name="액자 1">
            <a:extLst>
              <a:ext uri="{FF2B5EF4-FFF2-40B4-BE49-F238E27FC236}">
                <a16:creationId xmlns:a16="http://schemas.microsoft.com/office/drawing/2014/main" id="{8CCBD65C-2BB0-4116-8E0A-A200A6106F14}"/>
              </a:ext>
            </a:extLst>
          </p:cNvPr>
          <p:cNvSpPr/>
          <p:nvPr/>
        </p:nvSpPr>
        <p:spPr>
          <a:xfrm>
            <a:off x="7381852" y="4699782"/>
            <a:ext cx="3107185" cy="1295400"/>
          </a:xfrm>
          <a:prstGeom prst="frame">
            <a:avLst>
              <a:gd name="adj1" fmla="val 701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C7959B-646D-4A1A-96B4-72F32429B578}"/>
              </a:ext>
            </a:extLst>
          </p:cNvPr>
          <p:cNvSpPr txBox="1"/>
          <p:nvPr/>
        </p:nvSpPr>
        <p:spPr>
          <a:xfrm>
            <a:off x="208763" y="2120275"/>
            <a:ext cx="12192000" cy="90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두 학습 공간의 차이에 대해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개방 공간이 폐쇄 공간에 비해 외부 날씨의 영향이 클 것이다는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가설 설정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 학습 공간의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예측 변수로 해당 시간대의 성북구 안암동 온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습도 데이터를 </a:t>
            </a:r>
            <a:r>
              <a:rPr lang="ko-KR" altLang="en-US" sz="2000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크롤링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하여 반영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11B4E-02AC-436E-A2BD-BB96A94EBF04}"/>
              </a:ext>
            </a:extLst>
          </p:cNvPr>
          <p:cNvSpPr txBox="1"/>
          <p:nvPr/>
        </p:nvSpPr>
        <p:spPr>
          <a:xfrm>
            <a:off x="4499080" y="5846362"/>
            <a:ext cx="716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성북구 안암동의 날씨 </a:t>
            </a:r>
            <a:r>
              <a:rPr lang="ko-KR" altLang="en-US" sz="160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크롤링</a:t>
            </a:r>
            <a:r>
              <a:rPr lang="ko-KR" altLang="en-US" sz="1600" dirty="0">
                <a:latin typeface="THE도담B" panose="02020603020101020101" pitchFamily="18" charset="-127"/>
                <a:ea typeface="THE도담B" panose="02020603020101020101" pitchFamily="18" charset="-127"/>
              </a:rPr>
              <a:t>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6DFAD1-A041-4640-B954-895303D2BBCE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46C96C0-7649-46F5-8F88-0A7E3700898A}"/>
              </a:ext>
            </a:extLst>
          </p:cNvPr>
          <p:cNvCxnSpPr>
            <a:cxnSpLocks/>
          </p:cNvCxnSpPr>
          <p:nvPr/>
        </p:nvCxnSpPr>
        <p:spPr>
          <a:xfrm flipV="1">
            <a:off x="4576811" y="6214285"/>
            <a:ext cx="3097206" cy="1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7">
            <a:extLst>
              <a:ext uri="{FF2B5EF4-FFF2-40B4-BE49-F238E27FC236}">
                <a16:creationId xmlns:a16="http://schemas.microsoft.com/office/drawing/2014/main" id="{BC19080A-0D9D-4FE6-B036-77CD6EC95D45}"/>
              </a:ext>
            </a:extLst>
          </p:cNvPr>
          <p:cNvSpPr txBox="1">
            <a:spLocks/>
          </p:cNvSpPr>
          <p:nvPr/>
        </p:nvSpPr>
        <p:spPr>
          <a:xfrm>
            <a:off x="464101" y="1444918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02.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 데이터 예측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외부 날씨 데이터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E013C69-1B3D-44BB-8D5A-C41ACF9C66E0}"/>
              </a:ext>
            </a:extLst>
          </p:cNvPr>
          <p:cNvCxnSpPr>
            <a:cxnSpLocks/>
          </p:cNvCxnSpPr>
          <p:nvPr/>
        </p:nvCxnSpPr>
        <p:spPr>
          <a:xfrm>
            <a:off x="535221" y="1975539"/>
            <a:ext cx="9169218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C7105061-836B-4AFF-9F3B-2F15A894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11" y="3162783"/>
            <a:ext cx="2492184" cy="317467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D037CD0-4185-4205-BD7E-F3120F32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55" y="3475364"/>
            <a:ext cx="6077511" cy="22129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DF8F99-C302-4635-B424-1CC7FD63481A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C1FCFA-DAF8-42D4-87D5-72041D2BDA9D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3FC3AD41-1CB6-4778-8BA7-FBC9532D41B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22178438-128A-496E-823E-1077E1098A0A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4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60259B-502A-4943-A619-F5861BB24700}"/>
              </a:ext>
            </a:extLst>
          </p:cNvPr>
          <p:cNvSpPr txBox="1"/>
          <p:nvPr/>
        </p:nvSpPr>
        <p:spPr>
          <a:xfrm>
            <a:off x="502919" y="2565400"/>
            <a:ext cx="5909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기타학습공간의 </a:t>
            </a:r>
            <a:r>
              <a:rPr lang="ko-KR" altLang="en-US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주변강의실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스터디룸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 및 </a:t>
            </a:r>
            <a:r>
              <a:rPr lang="ko-KR" altLang="en-US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캐럴실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의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</a:p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   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데이터와 안암동 날씨 데이터를 설명 변수로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   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기타학습공간의 실제 측정 데이터를 반응 변수로 설정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7:3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의 </a:t>
            </a:r>
            <a:r>
              <a:rPr lang="en-US" altLang="ko-KR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train-test data split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을 적용한 모델링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4C111-38B6-43CD-B609-C13B5E1285DA}"/>
              </a:ext>
            </a:extLst>
          </p:cNvPr>
          <p:cNvSpPr txBox="1"/>
          <p:nvPr/>
        </p:nvSpPr>
        <p:spPr>
          <a:xfrm>
            <a:off x="684495" y="5497384"/>
            <a:ext cx="5427750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기타학습공간의 온도</a:t>
            </a:r>
            <a:r>
              <a:rPr lang="en-US" altLang="ko-KR" i="1" dirty="0">
                <a:latin typeface="THE도담B" panose="02020603020101020101" pitchFamily="18" charset="-127"/>
                <a:ea typeface="THE도담B" panose="02020603020101020101" pitchFamily="18" charset="-127"/>
              </a:rPr>
              <a:t> ~ </a:t>
            </a:r>
            <a:r>
              <a:rPr lang="ko-KR" altLang="en-US" i="1" dirty="0">
                <a:latin typeface="THE도담B" panose="02020603020101020101" pitchFamily="18" charset="-127"/>
                <a:ea typeface="THE도담B" panose="02020603020101020101" pitchFamily="18" charset="-127"/>
              </a:rPr>
              <a:t>동시간 안암동의 온도</a:t>
            </a:r>
            <a:r>
              <a:rPr lang="en-US" altLang="ko-KR" i="1" dirty="0">
                <a:latin typeface="THE도담B" panose="02020603020101020101" pitchFamily="18" charset="-127"/>
                <a:ea typeface="THE도담B" panose="02020603020101020101" pitchFamily="18" charset="-127"/>
              </a:rPr>
              <a:t> + </a:t>
            </a:r>
            <a:r>
              <a:rPr lang="ko-KR" altLang="en-US" i="1" dirty="0">
                <a:latin typeface="THE도담B" panose="02020603020101020101" pitchFamily="18" charset="-127"/>
                <a:ea typeface="THE도담B" panose="02020603020101020101" pitchFamily="18" charset="-127"/>
              </a:rPr>
              <a:t>주변 강의실의 평균온도 </a:t>
            </a:r>
            <a:r>
              <a:rPr lang="en-US" altLang="ko-KR" i="1" dirty="0">
                <a:latin typeface="THE도담B" panose="02020603020101020101" pitchFamily="18" charset="-127"/>
                <a:ea typeface="THE도담B" panose="02020603020101020101" pitchFamily="18" charset="-127"/>
              </a:rPr>
              <a:t>+ </a:t>
            </a:r>
            <a:r>
              <a:rPr lang="ko-KR" altLang="en-US" i="1" dirty="0">
                <a:latin typeface="THE도담B" panose="02020603020101020101" pitchFamily="18" charset="-127"/>
                <a:ea typeface="THE도담B" panose="02020603020101020101" pitchFamily="18" charset="-127"/>
              </a:rPr>
              <a:t>주변 강의실 각 방 온도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F76661-9352-42C7-A6B6-230F0EEB631B}"/>
                  </a:ext>
                </a:extLst>
              </p:cNvPr>
              <p:cNvSpPr txBox="1"/>
              <p:nvPr/>
            </p:nvSpPr>
            <p:spPr>
              <a:xfrm>
                <a:off x="6591301" y="5669259"/>
                <a:ext cx="503681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Ex)</a:t>
                </a:r>
                <a:r>
                  <a:rPr lang="ko-KR" altLang="en-US" sz="1600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기타학습공간 회귀 적합 예시</a:t>
                </a:r>
                <a:r>
                  <a:rPr lang="en-US" altLang="ko-KR" sz="1600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b="0" dirty="0">
                    <a:latin typeface="THE도담B" panose="02020603020101020101" pitchFamily="18" charset="-127"/>
                    <a:ea typeface="THE도담B" panose="02020603020101020101" pitchFamily="18" charset="-127"/>
                  </a:rPr>
                  <a:t>=0.641, p=0.0604)</a:t>
                </a:r>
              </a:p>
              <a:p>
                <a:endParaRPr lang="ko-KR" altLang="en-US" dirty="0">
                  <a:latin typeface="THE도담B" panose="02020603020101020101" pitchFamily="18" charset="-127"/>
                  <a:ea typeface="THE도담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F76661-9352-42C7-A6B6-230F0EEB6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01" y="5669259"/>
                <a:ext cx="5036819" cy="615553"/>
              </a:xfrm>
              <a:prstGeom prst="rect">
                <a:avLst/>
              </a:prstGeom>
              <a:blipFill>
                <a:blip r:embed="rId2"/>
                <a:stretch>
                  <a:fillRect l="-605" t="-3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BA5CD6-401D-4DD4-BE74-2CD2DCFE8B96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9E4B2D-9310-4664-AFB1-7654DB713908}"/>
              </a:ext>
            </a:extLst>
          </p:cNvPr>
          <p:cNvSpPr/>
          <p:nvPr/>
        </p:nvSpPr>
        <p:spPr>
          <a:xfrm>
            <a:off x="617071" y="5361482"/>
            <a:ext cx="5562599" cy="923330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ACDBCD-F1D2-402D-8B82-453E394206DC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6673136" y="5977036"/>
            <a:ext cx="4954984" cy="17988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7">
            <a:extLst>
              <a:ext uri="{FF2B5EF4-FFF2-40B4-BE49-F238E27FC236}">
                <a16:creationId xmlns:a16="http://schemas.microsoft.com/office/drawing/2014/main" id="{4567B3F2-12E7-4C35-896F-03EE8F8581AA}"/>
              </a:ext>
            </a:extLst>
          </p:cNvPr>
          <p:cNvSpPr txBox="1">
            <a:spLocks/>
          </p:cNvSpPr>
          <p:nvPr/>
        </p:nvSpPr>
        <p:spPr>
          <a:xfrm>
            <a:off x="391160" y="1703403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02.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 데이터 예측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모델링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예시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: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온도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EDC725B-A314-41A1-87D9-70E3E1A820C3}"/>
              </a:ext>
            </a:extLst>
          </p:cNvPr>
          <p:cNvCxnSpPr>
            <a:cxnSpLocks/>
          </p:cNvCxnSpPr>
          <p:nvPr/>
        </p:nvCxnSpPr>
        <p:spPr>
          <a:xfrm>
            <a:off x="512071" y="2241756"/>
            <a:ext cx="9177619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96945A1-FAE8-4C23-BDA9-D2284839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1" y="2732147"/>
            <a:ext cx="5105400" cy="26955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1C80CE3-5E23-4937-98B2-49948FC4120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A87ED20-DF1C-4CE4-AC35-6F6C8940CFD0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id="{FE36C9A8-CFFB-44C2-94CB-62B96B5CE34F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FF6F93F3-F5CB-4174-9946-FF421416959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E99C8D2-6BAB-40E0-8F1D-01961CDCB423}"/>
              </a:ext>
            </a:extLst>
          </p:cNvPr>
          <p:cNvSpPr txBox="1"/>
          <p:nvPr/>
        </p:nvSpPr>
        <p:spPr>
          <a:xfrm>
            <a:off x="514210" y="4240943"/>
            <a:ext cx="6192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14867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Stepwise selection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을 통해 다양한 모델 적합 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AIC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(Akaike Information Criterion)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와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도담B" panose="02020603020101020101" pitchFamily="18" charset="-127"/>
              <a:ea typeface="THE도담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    F-statistic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p-value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도담B" panose="02020603020101020101" pitchFamily="18" charset="-127"/>
                <a:ea typeface="THE도담B" panose="02020603020101020101" pitchFamily="18" charset="-127"/>
                <a:cs typeface="+mn-cs"/>
              </a:rPr>
              <a:t>가 가장 낮은 모델 채택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도담B" panose="02020603020101020101" pitchFamily="18" charset="-127"/>
              <a:ea typeface="THE도담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4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25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60259B-502A-4943-A619-F5861BB24700}"/>
              </a:ext>
            </a:extLst>
          </p:cNvPr>
          <p:cNvSpPr txBox="1"/>
          <p:nvPr/>
        </p:nvSpPr>
        <p:spPr>
          <a:xfrm>
            <a:off x="-79490" y="2373530"/>
            <a:ext cx="1071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QP(Quadratic Programming) </a:t>
            </a:r>
            <a:r>
              <a:rPr lang="ko-KR" altLang="en-US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알고리즘을 통해 모델 최적화 </a:t>
            </a:r>
            <a:r>
              <a:rPr lang="en-US" altLang="ko-KR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비선형 </a:t>
            </a:r>
            <a:r>
              <a:rPr lang="ko-KR" altLang="en-US" dirty="0" err="1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오차제곱합</a:t>
            </a:r>
            <a:r>
              <a:rPr lang="ko-KR" altLang="en-US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손실 함수 최적</a:t>
            </a:r>
            <a:r>
              <a:rPr lang="en-US" altLang="ko-KR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A55FE5-6E91-4683-99CC-1149A0D45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1" y="2812071"/>
            <a:ext cx="6166446" cy="17738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9CAD3B-E662-4441-895A-1D273B03944B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72CA553B-869A-4252-8442-F6D47083CF80}"/>
              </a:ext>
            </a:extLst>
          </p:cNvPr>
          <p:cNvSpPr txBox="1">
            <a:spLocks/>
          </p:cNvSpPr>
          <p:nvPr/>
        </p:nvSpPr>
        <p:spPr>
          <a:xfrm>
            <a:off x="391160" y="1703403"/>
            <a:ext cx="10515600" cy="5383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02.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 데이터 예측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모델링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예시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: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온도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631F187-483C-452D-AADB-44AF70DDDA36}"/>
              </a:ext>
            </a:extLst>
          </p:cNvPr>
          <p:cNvCxnSpPr>
            <a:cxnSpLocks/>
          </p:cNvCxnSpPr>
          <p:nvPr/>
        </p:nvCxnSpPr>
        <p:spPr>
          <a:xfrm>
            <a:off x="512071" y="2241756"/>
            <a:ext cx="9133374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9039EF9-D0F7-44BF-A654-26141359D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97" y="2812070"/>
            <a:ext cx="4431442" cy="17738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24E66D2-D101-4FE7-843C-378E28D17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1" y="5063157"/>
            <a:ext cx="7483849" cy="14097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C1828D4-6465-4B09-85C2-ADA6303B3B16}"/>
              </a:ext>
            </a:extLst>
          </p:cNvPr>
          <p:cNvSpPr txBox="1"/>
          <p:nvPr/>
        </p:nvSpPr>
        <p:spPr>
          <a:xfrm>
            <a:off x="391159" y="4600662"/>
            <a:ext cx="1071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Test data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를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Fit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한 결과와 실제 값의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T-test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결과 </a:t>
            </a:r>
            <a:r>
              <a:rPr lang="ko-KR" altLang="en-US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두 데이터의 모평균에 통계적 차이가 없음을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검정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lvl="1"/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F889F1-24B0-4653-9F1A-A7D4DF055770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541306-73CE-40D4-9733-36FD67F6AE6B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22AFC434-32B6-4FB0-9EDC-B4AE0F8D9C60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63B15EF9-9672-4C24-9567-ED9DD72D2247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C88CA3-1D68-4F9A-9E5C-168A27D46890}"/>
              </a:ext>
            </a:extLst>
          </p:cNvPr>
          <p:cNvSpPr txBox="1"/>
          <p:nvPr/>
        </p:nvSpPr>
        <p:spPr>
          <a:xfrm>
            <a:off x="8639244" y="5233033"/>
            <a:ext cx="5764994" cy="845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27000" algn="just" fontAlgn="base" latinLnBrk="1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tabLst>
                <a:tab pos="434594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회귀 모형이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0" marR="0" indent="127000" algn="just" fontAlgn="base" latinLnBrk="1">
              <a:spcBef>
                <a:spcPts val="800"/>
              </a:spcBef>
              <a:spcAft>
                <a:spcPts val="0"/>
              </a:spcAft>
              <a:tabLst>
                <a:tab pos="4345940" algn="l"/>
              </a:tabLst>
            </a:pPr>
            <a:r>
              <a:rPr lang="ko-KR" altLang="en-US" sz="1800" kern="0" spc="0" dirty="0">
                <a:solidFill>
                  <a:schemeClr val="accent1">
                    <a:lumMod val="75000"/>
                  </a:schemeClr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바르게 </a:t>
            </a:r>
            <a:r>
              <a:rPr lang="ko-KR" altLang="en-US" sz="1800" kern="0" spc="0" dirty="0" err="1">
                <a:solidFill>
                  <a:schemeClr val="accent1">
                    <a:lumMod val="75000"/>
                  </a:schemeClr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적합되었다고</a:t>
            </a:r>
            <a:r>
              <a:rPr lang="ko-KR" altLang="en-US" sz="1800" kern="0" spc="0" dirty="0">
                <a:solidFill>
                  <a:schemeClr val="accent1">
                    <a:lumMod val="75000"/>
                  </a:schemeClr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판단</a:t>
            </a:r>
          </a:p>
        </p:txBody>
      </p:sp>
      <p:grpSp>
        <p:nvGrpSpPr>
          <p:cNvPr id="27" name="그룹 1010">
            <a:extLst>
              <a:ext uri="{FF2B5EF4-FFF2-40B4-BE49-F238E27FC236}">
                <a16:creationId xmlns:a16="http://schemas.microsoft.com/office/drawing/2014/main" id="{F7FA2709-27A2-4713-B32D-3D6E9EBEB31D}"/>
              </a:ext>
            </a:extLst>
          </p:cNvPr>
          <p:cNvGrpSpPr/>
          <p:nvPr/>
        </p:nvGrpSpPr>
        <p:grpSpPr>
          <a:xfrm rot="16200000">
            <a:off x="8245510" y="5493774"/>
            <a:ext cx="296715" cy="298491"/>
            <a:chOff x="11660123" y="7600906"/>
            <a:chExt cx="795446" cy="777050"/>
          </a:xfrm>
        </p:grpSpPr>
        <p:pic>
          <p:nvPicPr>
            <p:cNvPr id="28" name="Object 33">
              <a:extLst>
                <a:ext uri="{FF2B5EF4-FFF2-40B4-BE49-F238E27FC236}">
                  <a16:creationId xmlns:a16="http://schemas.microsoft.com/office/drawing/2014/main" id="{E04E4843-3D0C-4A5B-89F7-C822D47D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660123" y="7600906"/>
              <a:ext cx="795446" cy="777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9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4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431B41A-CA66-4515-ABCA-5EB61DDE15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4359" y="1398264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02.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 데이터 예측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모델링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예시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: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온도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AAF03C-6518-4F85-B7F5-BDD441203DF8}"/>
              </a:ext>
            </a:extLst>
          </p:cNvPr>
          <p:cNvCxnSpPr>
            <a:cxnSpLocks/>
          </p:cNvCxnSpPr>
          <p:nvPr/>
        </p:nvCxnSpPr>
        <p:spPr>
          <a:xfrm>
            <a:off x="552082" y="1944813"/>
            <a:ext cx="9270344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14921C-28D7-4C4D-8F79-8C044923344F}"/>
              </a:ext>
            </a:extLst>
          </p:cNvPr>
          <p:cNvSpPr txBox="1"/>
          <p:nvPr/>
        </p:nvSpPr>
        <p:spPr>
          <a:xfrm>
            <a:off x="6037580" y="6151684"/>
            <a:ext cx="547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Fitted Model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로 예측한 값과 실제 값 비교 그래프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98D40-A55F-44CF-8F6A-F5128DAB500F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1FD71F7-5639-4374-846C-6DB2F7020D1A}"/>
              </a:ext>
            </a:extLst>
          </p:cNvPr>
          <p:cNvCxnSpPr>
            <a:cxnSpLocks/>
          </p:cNvCxnSpPr>
          <p:nvPr/>
        </p:nvCxnSpPr>
        <p:spPr>
          <a:xfrm>
            <a:off x="6129020" y="6521018"/>
            <a:ext cx="4961213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26A9C2-9A0C-49C9-81D4-51ABDA859979}"/>
              </a:ext>
            </a:extLst>
          </p:cNvPr>
          <p:cNvSpPr txBox="1"/>
          <p:nvPr/>
        </p:nvSpPr>
        <p:spPr>
          <a:xfrm>
            <a:off x="272585" y="48931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예측치와 </a:t>
            </a:r>
            <a:r>
              <a:rPr lang="ko-KR" altLang="en-US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실제값이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 매우 유사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ED3FD0-24D1-456A-B726-FBB77470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18" y="2250710"/>
            <a:ext cx="7724775" cy="24765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3A2099D-A176-4012-93AF-F26A384BC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52" y="2588905"/>
            <a:ext cx="5209681" cy="346089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103CA6-C2CC-46E6-9723-292186E9C8B4}"/>
              </a:ext>
            </a:extLst>
          </p:cNvPr>
          <p:cNvCxnSpPr>
            <a:cxnSpLocks/>
          </p:cNvCxnSpPr>
          <p:nvPr/>
        </p:nvCxnSpPr>
        <p:spPr>
          <a:xfrm>
            <a:off x="771625" y="5261103"/>
            <a:ext cx="2863921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45A11D-0AC1-4965-87BA-CE60FBAC9C3D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0D7F673-C10F-4506-A0EE-EA8D3DC64C32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743FBC85-6720-41A0-92F1-2641B556ED3C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9A98385-DC31-4183-B9DA-6E345B8293BF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35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91FB20-7F87-49CB-AD11-4D03DCF5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66" y="2217719"/>
            <a:ext cx="4717316" cy="379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585C2-25E4-49D2-83AC-65B45520328C}"/>
              </a:ext>
            </a:extLst>
          </p:cNvPr>
          <p:cNvSpPr txBox="1"/>
          <p:nvPr/>
        </p:nvSpPr>
        <p:spPr>
          <a:xfrm>
            <a:off x="6325123" y="3157151"/>
            <a:ext cx="54706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가독성을 위한 자체적 도안 제작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주어진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IoT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데이터로 각 캐럴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/</a:t>
            </a:r>
            <a:r>
              <a:rPr lang="ko-KR" altLang="en-US" sz="200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스터디룸의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도출 및 시각화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 학습 공간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(B1A – B1D)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의 환경 변수 예측 후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SSS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도출 및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6DF41-F958-4B59-87E4-77371C2DFFE6}"/>
              </a:ext>
            </a:extLst>
          </p:cNvPr>
          <p:cNvSpPr txBox="1"/>
          <p:nvPr/>
        </p:nvSpPr>
        <p:spPr>
          <a:xfrm>
            <a:off x="1243853" y="6190960"/>
            <a:ext cx="502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2020.06.16 5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시의 지하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1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층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FE374-900E-4116-9838-45BF06A315C9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C63934-0D47-46C1-8CE4-BAD6F681DB08}"/>
              </a:ext>
            </a:extLst>
          </p:cNvPr>
          <p:cNvCxnSpPr>
            <a:cxnSpLocks/>
          </p:cNvCxnSpPr>
          <p:nvPr/>
        </p:nvCxnSpPr>
        <p:spPr>
          <a:xfrm>
            <a:off x="655320" y="1883853"/>
            <a:ext cx="3785885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7">
            <a:extLst>
              <a:ext uri="{FF2B5EF4-FFF2-40B4-BE49-F238E27FC236}">
                <a16:creationId xmlns:a16="http://schemas.microsoft.com/office/drawing/2014/main" id="{4C632A80-E913-450B-B0D7-CEC5C09F85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4359" y="1367784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03. SSS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8095C5E-A36E-4FD0-86B4-E48C9F9CA92F}"/>
              </a:ext>
            </a:extLst>
          </p:cNvPr>
          <p:cNvGrpSpPr/>
          <p:nvPr/>
        </p:nvGrpSpPr>
        <p:grpSpPr>
          <a:xfrm>
            <a:off x="5350866" y="3655378"/>
            <a:ext cx="396824" cy="2246769"/>
            <a:chOff x="5520840" y="3350578"/>
            <a:chExt cx="527656" cy="247110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2286DE8-0F8F-45E0-BDF5-6864E751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0840" y="3350578"/>
              <a:ext cx="527656" cy="2471102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93BA3AE-0963-4D3C-8CC8-ED954939ACAF}"/>
                </a:ext>
              </a:extLst>
            </p:cNvPr>
            <p:cNvSpPr/>
            <p:nvPr/>
          </p:nvSpPr>
          <p:spPr>
            <a:xfrm>
              <a:off x="5633421" y="3393261"/>
              <a:ext cx="92038" cy="4622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B1057C-20CF-4817-9B73-7166A67B9F5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C5E3EB-CCE4-4F87-8063-44FA84447C9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E645DFA3-9013-42BA-BB8F-8D386DCB728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B13B5E66-F6EC-41CE-B77B-704CEE7F051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01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776DF41-F958-4B59-87E4-77371C2DFFE6}"/>
              </a:ext>
            </a:extLst>
          </p:cNvPr>
          <p:cNvSpPr txBox="1"/>
          <p:nvPr/>
        </p:nvSpPr>
        <p:spPr>
          <a:xfrm>
            <a:off x="1082662" y="5845734"/>
            <a:ext cx="416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1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층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FE374-900E-4116-9838-45BF06A315C9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C63934-0D47-46C1-8CE4-BAD6F681DB08}"/>
              </a:ext>
            </a:extLst>
          </p:cNvPr>
          <p:cNvCxnSpPr>
            <a:cxnSpLocks/>
          </p:cNvCxnSpPr>
          <p:nvPr/>
        </p:nvCxnSpPr>
        <p:spPr>
          <a:xfrm>
            <a:off x="655320" y="1883853"/>
            <a:ext cx="3785885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7">
            <a:extLst>
              <a:ext uri="{FF2B5EF4-FFF2-40B4-BE49-F238E27FC236}">
                <a16:creationId xmlns:a16="http://schemas.microsoft.com/office/drawing/2014/main" id="{4C632A80-E913-450B-B0D7-CEC5C09F85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4359" y="1367784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03. SSS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B1057C-20CF-4817-9B73-7166A67B9F5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C5E3EB-CCE4-4F87-8063-44FA84447C9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E645DFA3-9013-42BA-BB8F-8D386DCB728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B13B5E66-F6EC-41CE-B77B-704CEE7F051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47B91E2-2950-48A8-8E45-66A0C817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5" y="2529704"/>
            <a:ext cx="3701670" cy="297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618D-A564-4149-B5CC-4CB7230E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670" y="2422206"/>
            <a:ext cx="3815090" cy="306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74F052-648A-4B31-9B94-F8F60219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282" y="1794483"/>
            <a:ext cx="3087335" cy="371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04684-9561-4CA3-B1C2-92E27040647D}"/>
              </a:ext>
            </a:extLst>
          </p:cNvPr>
          <p:cNvSpPr txBox="1"/>
          <p:nvPr/>
        </p:nvSpPr>
        <p:spPr>
          <a:xfrm>
            <a:off x="5111709" y="5838733"/>
            <a:ext cx="416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2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층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78B85-B05A-4DED-8216-FCD4AAA12E95}"/>
              </a:ext>
            </a:extLst>
          </p:cNvPr>
          <p:cNvSpPr txBox="1"/>
          <p:nvPr/>
        </p:nvSpPr>
        <p:spPr>
          <a:xfrm>
            <a:off x="8738152" y="5838369"/>
            <a:ext cx="279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3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층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</a:p>
        </p:txBody>
      </p:sp>
    </p:spTree>
    <p:extLst>
      <p:ext uri="{BB962C8B-B14F-4D97-AF65-F5344CB8AC3E}">
        <p14:creationId xmlns:p14="http://schemas.microsoft.com/office/powerpoint/2010/main" val="279942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776DF41-F958-4B59-87E4-77371C2DFFE6}"/>
              </a:ext>
            </a:extLst>
          </p:cNvPr>
          <p:cNvSpPr txBox="1"/>
          <p:nvPr/>
        </p:nvSpPr>
        <p:spPr>
          <a:xfrm>
            <a:off x="2534229" y="6260165"/>
            <a:ext cx="502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4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층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FE374-900E-4116-9838-45BF06A315C9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C63934-0D47-46C1-8CE4-BAD6F681DB08}"/>
              </a:ext>
            </a:extLst>
          </p:cNvPr>
          <p:cNvCxnSpPr>
            <a:cxnSpLocks/>
          </p:cNvCxnSpPr>
          <p:nvPr/>
        </p:nvCxnSpPr>
        <p:spPr>
          <a:xfrm>
            <a:off x="655320" y="1883853"/>
            <a:ext cx="3785885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7">
            <a:extLst>
              <a:ext uri="{FF2B5EF4-FFF2-40B4-BE49-F238E27FC236}">
                <a16:creationId xmlns:a16="http://schemas.microsoft.com/office/drawing/2014/main" id="{4C632A80-E913-450B-B0D7-CEC5C09F85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4359" y="1367784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03. SSS</a:t>
            </a: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B1057C-20CF-4817-9B73-7166A67B9F5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SSS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C5E3EB-CCE4-4F87-8063-44FA84447C9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E645DFA3-9013-42BA-BB8F-8D386DCB728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B13B5E66-F6EC-41CE-B77B-704CEE7F051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5FF4CA39-0872-4BC1-BF68-1043C780A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89" y="2191883"/>
            <a:ext cx="3224169" cy="38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9D46ECE-AF39-4B30-9D9A-F1298DF2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32" y="1802453"/>
            <a:ext cx="3548062" cy="42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F2ACCC-72E4-48A0-B073-448FB8CA25DD}"/>
              </a:ext>
            </a:extLst>
          </p:cNvPr>
          <p:cNvSpPr txBox="1"/>
          <p:nvPr/>
        </p:nvSpPr>
        <p:spPr>
          <a:xfrm>
            <a:off x="7478101" y="6228419"/>
            <a:ext cx="502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5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층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 시각화</a:t>
            </a:r>
          </a:p>
        </p:txBody>
      </p:sp>
    </p:spTree>
    <p:extLst>
      <p:ext uri="{BB962C8B-B14F-4D97-AF65-F5344CB8AC3E}">
        <p14:creationId xmlns:p14="http://schemas.microsoft.com/office/powerpoint/2010/main" val="137142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9202" y="445145"/>
            <a:ext cx="5987521" cy="66093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6082" y="3299534"/>
            <a:ext cx="2996181" cy="1997952"/>
            <a:chOff x="11827683" y="5391261"/>
            <a:chExt cx="4494271" cy="29969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27683" y="5391261"/>
              <a:ext cx="4494271" cy="299692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869E110-F60E-464E-A44B-68DE9B81BAED}"/>
              </a:ext>
            </a:extLst>
          </p:cNvPr>
          <p:cNvGrpSpPr/>
          <p:nvPr/>
        </p:nvGrpSpPr>
        <p:grpSpPr>
          <a:xfrm>
            <a:off x="-117089" y="498504"/>
            <a:ext cx="5987521" cy="6522006"/>
            <a:chOff x="-117089" y="498504"/>
            <a:chExt cx="5987521" cy="65220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7089" y="498504"/>
              <a:ext cx="5987521" cy="652200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79791" y="3289499"/>
              <a:ext cx="2992067" cy="1986919"/>
              <a:chOff x="1978246" y="5376208"/>
              <a:chExt cx="4488101" cy="298037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78246" y="5376208"/>
                <a:ext cx="4488101" cy="2980379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475D1-1418-4AE5-AC78-44679A2CA488}"/>
              </a:ext>
            </a:extLst>
          </p:cNvPr>
          <p:cNvGrpSpPr/>
          <p:nvPr/>
        </p:nvGrpSpPr>
        <p:grpSpPr>
          <a:xfrm>
            <a:off x="3209664" y="484243"/>
            <a:ext cx="5987521" cy="6579051"/>
            <a:chOff x="3209664" y="484243"/>
            <a:chExt cx="5987521" cy="65790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9664" y="484243"/>
              <a:ext cx="5987521" cy="657905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706544" y="3255704"/>
              <a:ext cx="2991479" cy="2035168"/>
              <a:chOff x="6968376" y="5325516"/>
              <a:chExt cx="4487218" cy="305275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68376" y="5325516"/>
                <a:ext cx="4487218" cy="305275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270" y="5614955"/>
            <a:ext cx="8406349" cy="77460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EC43D-2046-4A2C-890E-9BD2D18D760D}"/>
              </a:ext>
            </a:extLst>
          </p:cNvPr>
          <p:cNvSpPr/>
          <p:nvPr/>
        </p:nvSpPr>
        <p:spPr>
          <a:xfrm>
            <a:off x="0" y="-3"/>
            <a:ext cx="12192000" cy="108407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문제 제기</a:t>
            </a:r>
            <a:r>
              <a:rPr lang="en-US" altLang="ko-KR" sz="2000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                                                                               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7BC045-DA67-47AB-8C6F-992C3190F840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EF68CCE3-5FEC-4050-BD4F-00789A7EB817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F26499DA-89BD-4718-812E-3082C376D3CF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10045E-956B-4677-ABCF-D9EFAA9CA816}"/>
              </a:ext>
            </a:extLst>
          </p:cNvPr>
          <p:cNvGrpSpPr/>
          <p:nvPr/>
        </p:nvGrpSpPr>
        <p:grpSpPr>
          <a:xfrm>
            <a:off x="2250308" y="1371059"/>
            <a:ext cx="7485714" cy="632986"/>
            <a:chOff x="2250308" y="1371059"/>
            <a:chExt cx="7485714" cy="632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0308" y="1604045"/>
              <a:ext cx="7485714" cy="400000"/>
            </a:xfrm>
            <a:prstGeom prst="rect">
              <a:avLst/>
            </a:prstGeom>
          </p:spPr>
        </p:pic>
        <p:grpSp>
          <p:nvGrpSpPr>
            <p:cNvPr id="26" name="그룹 1007">
              <a:extLst>
                <a:ext uri="{FF2B5EF4-FFF2-40B4-BE49-F238E27FC236}">
                  <a16:creationId xmlns:a16="http://schemas.microsoft.com/office/drawing/2014/main" id="{0B1A27DB-55AF-4683-A501-072C0A6B2073}"/>
                </a:ext>
              </a:extLst>
            </p:cNvPr>
            <p:cNvGrpSpPr/>
            <p:nvPr/>
          </p:nvGrpSpPr>
          <p:grpSpPr>
            <a:xfrm>
              <a:off x="2824479" y="1371059"/>
              <a:ext cx="546679" cy="565028"/>
              <a:chOff x="6233729" y="8187087"/>
              <a:chExt cx="953970" cy="985309"/>
            </a:xfrm>
          </p:grpSpPr>
          <p:pic>
            <p:nvPicPr>
              <p:cNvPr id="27" name="Object 25">
                <a:extLst>
                  <a:ext uri="{FF2B5EF4-FFF2-40B4-BE49-F238E27FC236}">
                    <a16:creationId xmlns:a16="http://schemas.microsoft.com/office/drawing/2014/main" id="{49412EEB-4EC8-460A-A742-8A7E53012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33729" y="8187087"/>
                <a:ext cx="953970" cy="985309"/>
              </a:xfrm>
              <a:prstGeom prst="rect">
                <a:avLst/>
              </a:prstGeom>
            </p:spPr>
          </p:pic>
        </p:grpSp>
      </p:grpSp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F9F6C62F-6F87-48BB-8751-F3238805AF70}"/>
              </a:ext>
            </a:extLst>
          </p:cNvPr>
          <p:cNvGrpSpPr/>
          <p:nvPr/>
        </p:nvGrpSpPr>
        <p:grpSpPr>
          <a:xfrm>
            <a:off x="3371158" y="5405120"/>
            <a:ext cx="601402" cy="517581"/>
            <a:chOff x="6233729" y="8187087"/>
            <a:chExt cx="953970" cy="985309"/>
          </a:xfrm>
        </p:grpSpPr>
        <p:pic>
          <p:nvPicPr>
            <p:cNvPr id="29" name="Object 25">
              <a:extLst>
                <a:ext uri="{FF2B5EF4-FFF2-40B4-BE49-F238E27FC236}">
                  <a16:creationId xmlns:a16="http://schemas.microsoft.com/office/drawing/2014/main" id="{A7D9B24D-172A-48CB-BEC4-C35A2A1A5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3729" y="8187087"/>
              <a:ext cx="953970" cy="9853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FE374-900E-4116-9838-45BF06A315C9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C63934-0D47-46C1-8CE4-BAD6F681DB08}"/>
              </a:ext>
            </a:extLst>
          </p:cNvPr>
          <p:cNvCxnSpPr>
            <a:cxnSpLocks/>
          </p:cNvCxnSpPr>
          <p:nvPr/>
        </p:nvCxnSpPr>
        <p:spPr>
          <a:xfrm>
            <a:off x="527999" y="2069046"/>
            <a:ext cx="9322057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B1057C-20CF-4817-9B73-7166A67B9F5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앱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C5E3EB-CCE4-4F87-8063-44FA84447C9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E645DFA3-9013-42BA-BB8F-8D386DCB728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B13B5E66-F6EC-41CE-B77B-704CEE7F051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8" name="내용 개체 틀 7">
            <a:extLst>
              <a:ext uri="{FF2B5EF4-FFF2-40B4-BE49-F238E27FC236}">
                <a16:creationId xmlns:a16="http://schemas.microsoft.com/office/drawing/2014/main" id="{89C741C7-E16B-408C-AA93-50C509F4DA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0125" y="1439010"/>
            <a:ext cx="10515600" cy="5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345940" algn="l"/>
              </a:tabLst>
            </a:pPr>
            <a:r>
              <a:rPr lang="en-US" altLang="ko-KR" sz="2400" kern="0" spc="0" dirty="0" err="1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Pycharm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플랫폼 내 파이썬 </a:t>
            </a:r>
            <a:r>
              <a:rPr lang="en-US" altLang="ko-KR" sz="2400" kern="0" spc="0" dirty="0" err="1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kivy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패키지를 이용하여 </a:t>
            </a:r>
            <a:r>
              <a:rPr lang="ko-KR" altLang="en-US" sz="2400" kern="0" dirty="0">
                <a:solidFill>
                  <a:srgbClr val="000000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애플리케이션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개발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4FA7EB-FDFB-4F5A-9A7F-AACA3BA7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3" y="2570323"/>
            <a:ext cx="3829560" cy="35295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BA6714-F79D-426C-8774-FC910FF4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162" y="2570323"/>
            <a:ext cx="3902799" cy="3523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B59693-A266-443B-80CF-197ABF1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061" y="2570323"/>
            <a:ext cx="3659833" cy="35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그림 2048">
            <a:extLst>
              <a:ext uri="{FF2B5EF4-FFF2-40B4-BE49-F238E27FC236}">
                <a16:creationId xmlns:a16="http://schemas.microsoft.com/office/drawing/2014/main" id="{B8E383CD-C3E9-4357-B92E-544826D1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940" y="4715293"/>
            <a:ext cx="3303689" cy="140022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E614BF6-68F2-46F1-BDB1-8A0602BD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08" y="2581154"/>
            <a:ext cx="1915098" cy="3542728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4C0112-827C-479D-B7F4-4E109E5E377A}"/>
              </a:ext>
            </a:extLst>
          </p:cNvPr>
          <p:cNvSpPr/>
          <p:nvPr/>
        </p:nvSpPr>
        <p:spPr>
          <a:xfrm>
            <a:off x="6525308" y="5745012"/>
            <a:ext cx="502986" cy="37887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1D74CF-94D5-484E-AEB5-2F119D7D939A}"/>
              </a:ext>
            </a:extLst>
          </p:cNvPr>
          <p:cNvSpPr/>
          <p:nvPr/>
        </p:nvSpPr>
        <p:spPr>
          <a:xfrm>
            <a:off x="6788376" y="3646274"/>
            <a:ext cx="1524708" cy="21946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D6E0FF1-5199-4D87-AB34-CB66987ECBD1}"/>
              </a:ext>
            </a:extLst>
          </p:cNvPr>
          <p:cNvSpPr/>
          <p:nvPr/>
        </p:nvSpPr>
        <p:spPr>
          <a:xfrm>
            <a:off x="6732078" y="4509153"/>
            <a:ext cx="1524708" cy="21946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B66164F1-2C18-4903-9CF7-D11540A9D141}"/>
              </a:ext>
            </a:extLst>
          </p:cNvPr>
          <p:cNvCxnSpPr>
            <a:cxnSpLocks/>
          </p:cNvCxnSpPr>
          <p:nvPr/>
        </p:nvCxnSpPr>
        <p:spPr>
          <a:xfrm flipV="1">
            <a:off x="7278828" y="4509153"/>
            <a:ext cx="1327064" cy="1315562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FE374-900E-4116-9838-45BF06A315C9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B1057C-20CF-4817-9B73-7166A67B9F5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앱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C5E3EB-CCE4-4F87-8063-44FA84447C9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E645DFA3-9013-42BA-BB8F-8D386DCB728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B13B5E66-F6EC-41CE-B77B-704CEE7F051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98D45CD-EA8B-497E-9B2B-6CC5D07D8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2" y="2339379"/>
            <a:ext cx="2338714" cy="418874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387B28F-54FE-46FE-8EE8-03751F2874E0}"/>
              </a:ext>
            </a:extLst>
          </p:cNvPr>
          <p:cNvCxnSpPr>
            <a:cxnSpLocks/>
          </p:cNvCxnSpPr>
          <p:nvPr/>
        </p:nvCxnSpPr>
        <p:spPr>
          <a:xfrm>
            <a:off x="655320" y="1883853"/>
            <a:ext cx="6215997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7">
            <a:extLst>
              <a:ext uri="{FF2B5EF4-FFF2-40B4-BE49-F238E27FC236}">
                <a16:creationId xmlns:a16="http://schemas.microsoft.com/office/drawing/2014/main" id="{F512B17F-3240-4C8B-BBBC-400D3FA38C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9327" y="1292125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구현한 앱 내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UI (User Interface)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BDA085F-6EE7-4CA4-9FC5-48EFFCF05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04" y="2339379"/>
            <a:ext cx="2458611" cy="4057612"/>
          </a:xfrm>
          <a:prstGeom prst="rect">
            <a:avLst/>
          </a:prstGeom>
        </p:spPr>
      </p:pic>
      <p:sp>
        <p:nvSpPr>
          <p:cNvPr id="41" name="내용 개체 틀 7">
            <a:extLst>
              <a:ext uri="{FF2B5EF4-FFF2-40B4-BE49-F238E27FC236}">
                <a16:creationId xmlns:a16="http://schemas.microsoft.com/office/drawing/2014/main" id="{12B2B4AD-DFED-4A86-AD17-0F8A26863022}"/>
              </a:ext>
            </a:extLst>
          </p:cNvPr>
          <p:cNvSpPr txBox="1">
            <a:spLocks/>
          </p:cNvSpPr>
          <p:nvPr/>
        </p:nvSpPr>
        <p:spPr>
          <a:xfrm>
            <a:off x="6274775" y="2163617"/>
            <a:ext cx="6231039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사용자가 선택한 문항 값이 </a:t>
            </a:r>
            <a:r>
              <a:rPr lang="ko-KR" altLang="en-US" sz="2000" b="1" kern="0" dirty="0" err="1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백엔드</a:t>
            </a:r>
            <a:r>
              <a:rPr lang="ko-KR" altLang="en-US" sz="2000" b="1" kern="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에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 입력됨</a:t>
            </a:r>
            <a:endParaRPr lang="ko-KR" altLang="en-US" sz="18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60" name="내용 개체 틀 7">
            <a:extLst>
              <a:ext uri="{FF2B5EF4-FFF2-40B4-BE49-F238E27FC236}">
                <a16:creationId xmlns:a16="http://schemas.microsoft.com/office/drawing/2014/main" id="{7F58E040-4B29-48C5-A4FC-09C83A71010F}"/>
              </a:ext>
            </a:extLst>
          </p:cNvPr>
          <p:cNvSpPr txBox="1">
            <a:spLocks/>
          </p:cNvSpPr>
          <p:nvPr/>
        </p:nvSpPr>
        <p:spPr>
          <a:xfrm>
            <a:off x="8690940" y="3439073"/>
            <a:ext cx="3221618" cy="11798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입력된 값에 따라</a:t>
            </a:r>
            <a:endParaRPr lang="en-US" altLang="ko-KR" sz="2000" b="1" kern="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 </a:t>
            </a:r>
            <a:r>
              <a:rPr lang="ko-KR" altLang="en-US" sz="2000" b="1" kern="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맞춤화된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 코딩</a:t>
            </a:r>
            <a:endParaRPr lang="en-US" altLang="ko-KR" sz="2000" b="1" kern="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결과를 </a:t>
            </a:r>
            <a:r>
              <a:rPr lang="ko-KR" altLang="en-US" sz="2000" b="1" kern="0" dirty="0" err="1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프론트엔드</a:t>
            </a:r>
            <a:r>
              <a:rPr lang="ko-KR" altLang="en-US" sz="2000" b="1" kern="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에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 반환</a:t>
            </a:r>
            <a:endParaRPr lang="ko-KR" altLang="en-US" sz="18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2" name="_x584788600">
            <a:extLst>
              <a:ext uri="{FF2B5EF4-FFF2-40B4-BE49-F238E27FC236}">
                <a16:creationId xmlns:a16="http://schemas.microsoft.com/office/drawing/2014/main" id="{BE089B4F-F3DD-4DFC-B103-9632BCB04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04" y="2339378"/>
            <a:ext cx="2458611" cy="39903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F4B25EFF-E775-4C61-ACA8-2826FC4CEF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2265" y="2566563"/>
            <a:ext cx="1023305" cy="721714"/>
          </a:xfrm>
          <a:prstGeom prst="curved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0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5" grpId="0" animBg="1"/>
      <p:bldP spid="41" grpId="0"/>
      <p:bldP spid="6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584786728">
            <a:extLst>
              <a:ext uri="{FF2B5EF4-FFF2-40B4-BE49-F238E27FC236}">
                <a16:creationId xmlns:a16="http://schemas.microsoft.com/office/drawing/2014/main" id="{17265694-0A6D-4062-A714-16D0D2ACD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t="4935" r="5605" b="1924"/>
          <a:stretch>
            <a:fillRect/>
          </a:stretch>
        </p:blipFill>
        <p:spPr bwMode="auto">
          <a:xfrm>
            <a:off x="4039340" y="2503609"/>
            <a:ext cx="2405970" cy="41224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FE374-900E-4116-9838-45BF06A315C9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B1057C-20CF-4817-9B73-7166A67B9F5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앱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C5E3EB-CCE4-4F87-8063-44FA84447C9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E645DFA3-9013-42BA-BB8F-8D386DCB728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B13B5E66-F6EC-41CE-B77B-704CEE7F051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13D1EB0-5F70-4762-AD3B-A4492A0EF3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65" y="2503610"/>
            <a:ext cx="2307220" cy="4101725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387B28F-54FE-46FE-8EE8-03751F2874E0}"/>
              </a:ext>
            </a:extLst>
          </p:cNvPr>
          <p:cNvCxnSpPr>
            <a:cxnSpLocks/>
          </p:cNvCxnSpPr>
          <p:nvPr/>
        </p:nvCxnSpPr>
        <p:spPr>
          <a:xfrm>
            <a:off x="655320" y="1883853"/>
            <a:ext cx="6292209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내용 개체 틀 7">
            <a:extLst>
              <a:ext uri="{FF2B5EF4-FFF2-40B4-BE49-F238E27FC236}">
                <a16:creationId xmlns:a16="http://schemas.microsoft.com/office/drawing/2014/main" id="{F512B17F-3240-4C8B-BBBC-400D3FA38C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9327" y="1292125"/>
            <a:ext cx="10515600" cy="53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구현한 앱 내 </a:t>
            </a:r>
            <a:r>
              <a:rPr lang="en-US" altLang="ko-KR" sz="32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UI (User Interface)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8" name="내용 개체 틀 7">
            <a:extLst>
              <a:ext uri="{FF2B5EF4-FFF2-40B4-BE49-F238E27FC236}">
                <a16:creationId xmlns:a16="http://schemas.microsoft.com/office/drawing/2014/main" id="{551F660F-BED6-484B-8612-D1038047C88D}"/>
              </a:ext>
            </a:extLst>
          </p:cNvPr>
          <p:cNvSpPr txBox="1">
            <a:spLocks/>
          </p:cNvSpPr>
          <p:nvPr/>
        </p:nvSpPr>
        <p:spPr>
          <a:xfrm>
            <a:off x="3543149" y="2025127"/>
            <a:ext cx="6889883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사용자가 선택한 층의 페이지로 전환됨</a:t>
            </a:r>
            <a:endParaRPr lang="ko-KR" altLang="en-US" sz="18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F5C72198-EC03-43C1-9E47-3379BA446F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8984" y="2507777"/>
            <a:ext cx="1206538" cy="663839"/>
          </a:xfrm>
          <a:prstGeom prst="curved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7">
            <a:extLst>
              <a:ext uri="{FF2B5EF4-FFF2-40B4-BE49-F238E27FC236}">
                <a16:creationId xmlns:a16="http://schemas.microsoft.com/office/drawing/2014/main" id="{88EA6FFE-AE04-4B9C-B3C3-44B9B51D4C7D}"/>
              </a:ext>
            </a:extLst>
          </p:cNvPr>
          <p:cNvSpPr txBox="1">
            <a:spLocks/>
          </p:cNvSpPr>
          <p:nvPr/>
        </p:nvSpPr>
        <p:spPr>
          <a:xfrm>
            <a:off x="7118430" y="3112322"/>
            <a:ext cx="6889883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클릭 시 다른 층의 페이지로 전환됨</a:t>
            </a:r>
            <a:endParaRPr lang="ko-KR" altLang="en-US" sz="18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99FF591C-771E-460E-98BD-A3A7B2FA3F89}"/>
              </a:ext>
            </a:extLst>
          </p:cNvPr>
          <p:cNvCxnSpPr>
            <a:cxnSpLocks/>
          </p:cNvCxnSpPr>
          <p:nvPr/>
        </p:nvCxnSpPr>
        <p:spPr>
          <a:xfrm>
            <a:off x="6285056" y="2820602"/>
            <a:ext cx="833374" cy="476386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AF054421-948C-4A1F-8C7C-BDEC0F5A859D}"/>
              </a:ext>
            </a:extLst>
          </p:cNvPr>
          <p:cNvSpPr txBox="1">
            <a:spLocks/>
          </p:cNvSpPr>
          <p:nvPr/>
        </p:nvSpPr>
        <p:spPr>
          <a:xfrm>
            <a:off x="6947529" y="4850886"/>
            <a:ext cx="5356359" cy="7745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사용자가 선택한 층의 </a:t>
            </a:r>
            <a:r>
              <a:rPr lang="ko-KR" altLang="en-US" sz="2000" b="1" kern="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시각화된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endParaRPr lang="en-US" altLang="ko-KR" sz="2000" b="1" kern="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지수를</a:t>
            </a:r>
            <a:r>
              <a:rPr lang="en-US" altLang="ko-KR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보여줌</a:t>
            </a:r>
            <a:endParaRPr lang="ko-KR" altLang="en-US" sz="18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BA997A7D-DBFA-4BA2-98B9-C4A0F4D53CA2}"/>
              </a:ext>
            </a:extLst>
          </p:cNvPr>
          <p:cNvCxnSpPr>
            <a:cxnSpLocks/>
          </p:cNvCxnSpPr>
          <p:nvPr/>
        </p:nvCxnSpPr>
        <p:spPr>
          <a:xfrm>
            <a:off x="6114155" y="4666220"/>
            <a:ext cx="833374" cy="476386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7">
            <a:extLst>
              <a:ext uri="{FF2B5EF4-FFF2-40B4-BE49-F238E27FC236}">
                <a16:creationId xmlns:a16="http://schemas.microsoft.com/office/drawing/2014/main" id="{C6625930-0371-4F1E-A6C6-8FB493922653}"/>
              </a:ext>
            </a:extLst>
          </p:cNvPr>
          <p:cNvSpPr txBox="1">
            <a:spLocks/>
          </p:cNvSpPr>
          <p:nvPr/>
        </p:nvSpPr>
        <p:spPr>
          <a:xfrm>
            <a:off x="7198812" y="3846904"/>
            <a:ext cx="5356359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1 – 5 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의 척도</a:t>
            </a:r>
            <a:endParaRPr lang="ko-KR" altLang="en-US" sz="18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FFFC7959-A5AF-4BFC-BC39-F4DFA0162C59}"/>
              </a:ext>
            </a:extLst>
          </p:cNvPr>
          <p:cNvCxnSpPr>
            <a:cxnSpLocks/>
          </p:cNvCxnSpPr>
          <p:nvPr/>
        </p:nvCxnSpPr>
        <p:spPr>
          <a:xfrm flipV="1">
            <a:off x="6409797" y="4021218"/>
            <a:ext cx="743358" cy="342439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4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7">
            <a:extLst>
              <a:ext uri="{FF2B5EF4-FFF2-40B4-BE49-F238E27FC236}">
                <a16:creationId xmlns:a16="http://schemas.microsoft.com/office/drawing/2014/main" id="{F512B17F-3240-4C8B-BBBC-400D3FA38C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9327" y="1340251"/>
            <a:ext cx="10515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b="1" dirty="0">
                <a:latin typeface="THE도담B" panose="02020603020101020101" pitchFamily="18" charset="-127"/>
                <a:ea typeface="THE도담B" panose="02020603020101020101" pitchFamily="18" charset="-127"/>
              </a:rPr>
              <a:t>안드로이드 패키지로 변환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3070-CB65-4145-BB44-7D74EF2A21E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2.PROGRESS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E08FF8-A124-4B00-8BEB-FF4001C1EA98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FC433C3-FB96-42E9-A977-C23E19947ECE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2349724-447A-4C75-BD6F-494DCC347541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FE374-900E-4116-9838-45BF06A315C9}"/>
              </a:ext>
            </a:extLst>
          </p:cNvPr>
          <p:cNvSpPr/>
          <p:nvPr/>
        </p:nvSpPr>
        <p:spPr>
          <a:xfrm>
            <a:off x="4441205" y="68183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KU 2020 </a:t>
            </a:r>
            <a:r>
              <a:rPr lang="ko-KR" altLang="en-US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스마트 캠퍼스 데이터톤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B1057C-20CF-4817-9B73-7166A67B9F5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결과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앱 개발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C5E3EB-CCE4-4F87-8063-44FA84447C9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E645DFA3-9013-42BA-BB8F-8D386DCB7288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B13B5E66-F6EC-41CE-B77B-704CEE7F051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387B28F-54FE-46FE-8EE8-03751F2874E0}"/>
              </a:ext>
            </a:extLst>
          </p:cNvPr>
          <p:cNvCxnSpPr>
            <a:cxnSpLocks/>
          </p:cNvCxnSpPr>
          <p:nvPr/>
        </p:nvCxnSpPr>
        <p:spPr>
          <a:xfrm>
            <a:off x="655320" y="1883853"/>
            <a:ext cx="4205438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DA9EA2A-D911-4A9D-9C65-AAD92D87B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142" y="1292125"/>
            <a:ext cx="2598088" cy="4602648"/>
          </a:xfrm>
          <a:prstGeom prst="rect">
            <a:avLst/>
          </a:prstGeom>
        </p:spPr>
      </p:pic>
      <p:sp>
        <p:nvSpPr>
          <p:cNvPr id="31" name="내용 개체 틀 7">
            <a:extLst>
              <a:ext uri="{FF2B5EF4-FFF2-40B4-BE49-F238E27FC236}">
                <a16:creationId xmlns:a16="http://schemas.microsoft.com/office/drawing/2014/main" id="{F3890AB8-12A1-46A6-913B-8E81F43B5EC9}"/>
              </a:ext>
            </a:extLst>
          </p:cNvPr>
          <p:cNvSpPr txBox="1">
            <a:spLocks/>
          </p:cNvSpPr>
          <p:nvPr/>
        </p:nvSpPr>
        <p:spPr>
          <a:xfrm>
            <a:off x="549326" y="3030010"/>
            <a:ext cx="8725005" cy="7745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팀원 모두 아이폰 유저인 관계로</a:t>
            </a:r>
            <a:endParaRPr lang="en-US" altLang="ko-KR" sz="2000" b="1" kern="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안드로이드 </a:t>
            </a:r>
            <a:r>
              <a:rPr lang="en-US" altLang="ko-KR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7 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엔진인 </a:t>
            </a:r>
            <a:r>
              <a:rPr lang="en-US" altLang="ko-KR" sz="2000" b="1" kern="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Nox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en-US" altLang="ko-KR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Player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로 앱 확인</a:t>
            </a:r>
            <a:endParaRPr lang="ko-KR" altLang="en-US" sz="18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AF0BD7D7-FC00-4AD1-80B5-E151E7D0E0E3}"/>
              </a:ext>
            </a:extLst>
          </p:cNvPr>
          <p:cNvSpPr txBox="1">
            <a:spLocks/>
          </p:cNvSpPr>
          <p:nvPr/>
        </p:nvSpPr>
        <p:spPr>
          <a:xfrm>
            <a:off x="549327" y="2331434"/>
            <a:ext cx="8725005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Python3 – </a:t>
            </a:r>
            <a:r>
              <a:rPr lang="en-US" altLang="ko-KR" sz="2000" b="1" kern="0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Kivy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는 안드로이드</a:t>
            </a:r>
            <a:r>
              <a:rPr lang="en-US" altLang="ko-KR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패키지</a:t>
            </a:r>
            <a:r>
              <a:rPr lang="en-US" altLang="ko-KR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(APK) </a:t>
            </a:r>
            <a:r>
              <a:rPr lang="ko-KR" altLang="en-US" sz="20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변환만 지원</a:t>
            </a:r>
            <a:endParaRPr lang="en-US" altLang="ko-KR" sz="1800" b="1" kern="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14" name="SSS">
            <a:hlinkClick r:id="" action="ppaction://media"/>
            <a:extLst>
              <a:ext uri="{FF2B5EF4-FFF2-40B4-BE49-F238E27FC236}">
                <a16:creationId xmlns:a16="http://schemas.microsoft.com/office/drawing/2014/main" id="{B4D19EEA-165D-4C06-9B1E-9612E73E7B84}"/>
              </a:ext>
            </a:extLst>
          </p:cNvPr>
          <p:cNvPicPr preferRelativeResize="0"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752" r="33747"/>
          <a:stretch/>
        </p:blipFill>
        <p:spPr>
          <a:xfrm>
            <a:off x="8166555" y="1469547"/>
            <a:ext cx="2468880" cy="44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3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79D59C-6EFC-4240-99EA-CCEABB73B2E6}"/>
              </a:ext>
            </a:extLst>
          </p:cNvPr>
          <p:cNvSpPr/>
          <p:nvPr/>
        </p:nvSpPr>
        <p:spPr>
          <a:xfrm>
            <a:off x="8985692" y="2419350"/>
            <a:ext cx="2897698" cy="3521319"/>
          </a:xfrm>
          <a:prstGeom prst="rect">
            <a:avLst/>
          </a:prstGeom>
          <a:solidFill>
            <a:srgbClr val="FCFEFF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1.REVIEW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15A0C4-2FD7-47FC-B2C0-A17D8D1A1671}"/>
              </a:ext>
            </a:extLst>
          </p:cNvPr>
          <p:cNvSpPr txBox="1"/>
          <p:nvPr/>
        </p:nvSpPr>
        <p:spPr>
          <a:xfrm>
            <a:off x="663026" y="1310097"/>
            <a:ext cx="912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1. SK </a:t>
            </a:r>
            <a:r>
              <a:rPr lang="ko-KR" altLang="en-US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미래관 사용자에게 </a:t>
            </a:r>
            <a:r>
              <a:rPr lang="ko-KR" altLang="en-US" sz="2800" b="1" kern="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맞춤형 정보 </a:t>
            </a:r>
            <a:r>
              <a:rPr lang="ko-KR" altLang="en-US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제공 </a:t>
            </a:r>
            <a:endParaRPr lang="ko-KR" altLang="en-US" sz="1600" b="1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CFE61-6946-41DE-8F69-2116F0C2064E}"/>
              </a:ext>
            </a:extLst>
          </p:cNvPr>
          <p:cNvSpPr txBox="1"/>
          <p:nvPr/>
        </p:nvSpPr>
        <p:spPr>
          <a:xfrm>
            <a:off x="9048802" y="1997153"/>
            <a:ext cx="2811438" cy="395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434594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학생들은 </a:t>
            </a:r>
            <a:r>
              <a:rPr lang="ko-KR" altLang="en-US" sz="1800" b="1" kern="0" spc="0" dirty="0">
                <a:solidFill>
                  <a:schemeClr val="accent1">
                    <a:lumMod val="75000"/>
                  </a:schemeClr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스스로에게 가장 잘 맞는 학습 환경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을 가진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SK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미래관 내 학습 공간을 실시간으로 확인 및 선택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434594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보다 </a:t>
            </a:r>
            <a:r>
              <a:rPr lang="ko-KR" altLang="en-US" sz="1800" b="1" kern="0" spc="0" dirty="0">
                <a:solidFill>
                  <a:schemeClr val="accent1">
                    <a:lumMod val="75000"/>
                  </a:schemeClr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만족스러운 학습 환경에서 공부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할 수 있을 것</a:t>
            </a:r>
            <a:endParaRPr lang="en-US" altLang="ko-KR" sz="24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14867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2C3DDE1-E76C-48DE-8346-504065BFACFC}"/>
              </a:ext>
            </a:extLst>
          </p:cNvPr>
          <p:cNvCxnSpPr>
            <a:cxnSpLocks/>
          </p:cNvCxnSpPr>
          <p:nvPr/>
        </p:nvCxnSpPr>
        <p:spPr>
          <a:xfrm>
            <a:off x="663026" y="1879912"/>
            <a:ext cx="6856360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1E8F85-62B6-4E01-A833-2C6D940BBF0A}"/>
              </a:ext>
            </a:extLst>
          </p:cNvPr>
          <p:cNvSpPr/>
          <p:nvPr/>
        </p:nvSpPr>
        <p:spPr>
          <a:xfrm>
            <a:off x="-1" y="-3810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데이터톤을 마치며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기대효과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55373C-5F28-4FE4-B35E-E45033E858E3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B177020F-F814-4D65-9F12-CCC35587F345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140679D5-541E-4745-A4B8-587EE52409A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4" name="AutoShape 2" descr="{\displaystyle \mathrm {AIC} \,=\,2k-2\ln({\hat {L}})}">
            <a:extLst>
              <a:ext uri="{FF2B5EF4-FFF2-40B4-BE49-F238E27FC236}">
                <a16:creationId xmlns:a16="http://schemas.microsoft.com/office/drawing/2014/main" id="{BDF93970-1DA3-45D6-B662-ECD92F906A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7" name="AutoShape 4" descr="{\displaystyle \mathrm {AIC} \,=\,2k-2\ln({\hat {L}})}">
            <a:extLst>
              <a:ext uri="{FF2B5EF4-FFF2-40B4-BE49-F238E27FC236}">
                <a16:creationId xmlns:a16="http://schemas.microsoft.com/office/drawing/2014/main" id="{21A41AC9-A876-4553-B9D9-4421064E7D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8" name="AutoShape 6" descr="{\displaystyle \mathrm {AIC} \,=\,2k-2\ln({\hat {L}})}">
            <a:extLst>
              <a:ext uri="{FF2B5EF4-FFF2-40B4-BE49-F238E27FC236}">
                <a16:creationId xmlns:a16="http://schemas.microsoft.com/office/drawing/2014/main" id="{6B8AECFC-3C91-4D47-B55F-C54E7631C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9533F9-1A7C-4138-91B8-DD2FA201C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6234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861C5EA-24F6-445F-90E0-8DF66A2D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1029" name="_x584786728">
            <a:extLst>
              <a:ext uri="{FF2B5EF4-FFF2-40B4-BE49-F238E27FC236}">
                <a16:creationId xmlns:a16="http://schemas.microsoft.com/office/drawing/2014/main" id="{B64470D2-46A5-4F77-9BE1-592508E84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t="4935" r="5605" b="1924"/>
          <a:stretch>
            <a:fillRect/>
          </a:stretch>
        </p:blipFill>
        <p:spPr bwMode="auto">
          <a:xfrm>
            <a:off x="6184005" y="2201435"/>
            <a:ext cx="2259905" cy="3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_x584788600">
            <a:extLst>
              <a:ext uri="{FF2B5EF4-FFF2-40B4-BE49-F238E27FC236}">
                <a16:creationId xmlns:a16="http://schemas.microsoft.com/office/drawing/2014/main" id="{B09C5E2D-5D97-43CF-BD09-D207AC04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3" y="2136230"/>
            <a:ext cx="2211407" cy="3559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84787448">
            <a:extLst>
              <a:ext uri="{FF2B5EF4-FFF2-40B4-BE49-F238E27FC236}">
                <a16:creationId xmlns:a16="http://schemas.microsoft.com/office/drawing/2014/main" id="{3982BD63-36A5-4827-B3FE-94CB86F5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734" y="2208766"/>
            <a:ext cx="2211407" cy="348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595914-69FB-4D7F-BFFB-00F9142D9F99}"/>
              </a:ext>
            </a:extLst>
          </p:cNvPr>
          <p:cNvSpPr txBox="1"/>
          <p:nvPr/>
        </p:nvSpPr>
        <p:spPr>
          <a:xfrm>
            <a:off x="151378" y="5919953"/>
            <a:ext cx="3090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초기화면에 제시된 설문으로 사용자의 성향 및 선호 파악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1AA175-6C95-4B92-80D7-6D43E2A24834}"/>
              </a:ext>
            </a:extLst>
          </p:cNvPr>
          <p:cNvSpPr txBox="1"/>
          <p:nvPr/>
        </p:nvSpPr>
        <p:spPr>
          <a:xfrm>
            <a:off x="3211210" y="5919953"/>
            <a:ext cx="2611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층별로 사용자가 원하는 공간 선택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4FEA5B-8CD7-46DB-91B3-DA79C668384F}"/>
              </a:ext>
            </a:extLst>
          </p:cNvPr>
          <p:cNvSpPr txBox="1"/>
          <p:nvPr/>
        </p:nvSpPr>
        <p:spPr>
          <a:xfrm>
            <a:off x="6066420" y="5940669"/>
            <a:ext cx="2259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각 공간의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 시각화 결과물 제시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0579F2D-802B-4915-827E-C2690869424A}"/>
              </a:ext>
            </a:extLst>
          </p:cNvPr>
          <p:cNvSpPr/>
          <p:nvPr/>
        </p:nvSpPr>
        <p:spPr>
          <a:xfrm>
            <a:off x="2933588" y="3733800"/>
            <a:ext cx="228712" cy="15238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E507BF-06AB-41EE-AAEF-FAE78A8F4310}"/>
              </a:ext>
            </a:extLst>
          </p:cNvPr>
          <p:cNvSpPr/>
          <p:nvPr/>
        </p:nvSpPr>
        <p:spPr>
          <a:xfrm>
            <a:off x="5800612" y="3753883"/>
            <a:ext cx="228712" cy="15238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56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79D59C-6EFC-4240-99EA-CCEABB73B2E6}"/>
              </a:ext>
            </a:extLst>
          </p:cNvPr>
          <p:cNvSpPr/>
          <p:nvPr/>
        </p:nvSpPr>
        <p:spPr>
          <a:xfrm>
            <a:off x="5890411" y="2176978"/>
            <a:ext cx="5301416" cy="2696744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1.REVIEW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15A0C4-2FD7-47FC-B2C0-A17D8D1A1671}"/>
              </a:ext>
            </a:extLst>
          </p:cNvPr>
          <p:cNvSpPr txBox="1"/>
          <p:nvPr/>
        </p:nvSpPr>
        <p:spPr>
          <a:xfrm>
            <a:off x="663026" y="1431855"/>
            <a:ext cx="912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2. </a:t>
            </a:r>
            <a:r>
              <a:rPr lang="ko-KR" altLang="en-US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학교 측 </a:t>
            </a:r>
            <a:r>
              <a:rPr lang="ko-KR" altLang="en-US" sz="2800" b="1" kern="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시설관리</a:t>
            </a:r>
            <a:r>
              <a:rPr lang="ko-KR" altLang="en-US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에 필요한 정보 제공</a:t>
            </a:r>
            <a:endParaRPr lang="ko-KR" altLang="en-US" sz="1600" b="1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CFE61-6946-41DE-8F69-2116F0C2064E}"/>
              </a:ext>
            </a:extLst>
          </p:cNvPr>
          <p:cNvSpPr txBox="1"/>
          <p:nvPr/>
        </p:nvSpPr>
        <p:spPr>
          <a:xfrm>
            <a:off x="5909742" y="2264892"/>
            <a:ext cx="5227936" cy="2452082"/>
          </a:xfrm>
          <a:prstGeom prst="rect">
            <a:avLst/>
          </a:prstGeom>
          <a:solidFill>
            <a:srgbClr val="FCFEFF"/>
          </a:solidFill>
        </p:spPr>
        <p:txBody>
          <a:bodyPr wrap="square" rtlCol="0">
            <a:spAutoFit/>
          </a:bodyPr>
          <a:lstStyle/>
          <a:p>
            <a:pPr marL="0" marR="0" indent="635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4345940" algn="l"/>
              </a:tabLst>
            </a:pPr>
            <a:r>
              <a:rPr lang="en-US" altLang="ko-KR" sz="2000" kern="0" spc="0" dirty="0"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SSS </a:t>
            </a:r>
            <a:r>
              <a:rPr lang="ko-KR" altLang="en-US" sz="2000" kern="0" spc="0" dirty="0"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지수를 주기적으로 지켜보</a:t>
            </a:r>
            <a:r>
              <a:rPr lang="ko-KR" altLang="en-US" sz="2000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아</a:t>
            </a:r>
            <a:r>
              <a:rPr lang="en-US" altLang="ko-KR" sz="2000" kern="0" spc="0" dirty="0"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,</a:t>
            </a:r>
            <a:r>
              <a:rPr lang="ko-KR" altLang="en-US" sz="2000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endParaRPr lang="en-US" altLang="ko-KR" sz="2000" kern="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0" marR="0" indent="635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4345940" algn="l"/>
              </a:tabLst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이와 같이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지수가 지속적으로 낮은 강의실을 확인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빨간색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또는 주황색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) </a:t>
            </a:r>
          </a:p>
          <a:p>
            <a:pPr marL="0" marR="0" indent="635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4345940" algn="l"/>
              </a:tabLst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해당 공간의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시설을 점검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건물 관리를 용이하게 할 수 있음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2C3DDE1-E76C-48DE-8346-504065BFACFC}"/>
              </a:ext>
            </a:extLst>
          </p:cNvPr>
          <p:cNvCxnSpPr>
            <a:cxnSpLocks/>
          </p:cNvCxnSpPr>
          <p:nvPr/>
        </p:nvCxnSpPr>
        <p:spPr>
          <a:xfrm>
            <a:off x="663026" y="2006249"/>
            <a:ext cx="6430232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{\displaystyle \mathrm {AIC} \,=\,2k-2\ln({\hat {L}})}">
            <a:extLst>
              <a:ext uri="{FF2B5EF4-FFF2-40B4-BE49-F238E27FC236}">
                <a16:creationId xmlns:a16="http://schemas.microsoft.com/office/drawing/2014/main" id="{BDF93970-1DA3-45D6-B662-ECD92F906A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4350" y="33943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9533F9-1A7C-4138-91B8-DD2FA201C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6234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861C5EA-24F6-445F-90E0-8DF66A2D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2AF660-AD2E-4A16-A727-D7C9EC14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4" y="2501430"/>
            <a:ext cx="4579816" cy="3682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D025417-0731-468F-862A-42A400DA61B4}"/>
              </a:ext>
            </a:extLst>
          </p:cNvPr>
          <p:cNvSpPr/>
          <p:nvPr/>
        </p:nvSpPr>
        <p:spPr>
          <a:xfrm>
            <a:off x="3571558" y="3780364"/>
            <a:ext cx="260792" cy="24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A07A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1A65A-4B84-460C-ADB0-5CD2294C595C}"/>
              </a:ext>
            </a:extLst>
          </p:cNvPr>
          <p:cNvSpPr txBox="1"/>
          <p:nvPr/>
        </p:nvSpPr>
        <p:spPr>
          <a:xfrm>
            <a:off x="3475897" y="3772578"/>
            <a:ext cx="50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HE도담B" panose="02020603020101020101" pitchFamily="18" charset="-127"/>
                <a:ea typeface="THE도담B" panose="02020603020101020101" pitchFamily="18" charset="-127"/>
              </a:rPr>
              <a:t>219</a:t>
            </a:r>
            <a:endParaRPr lang="ko-KR" altLang="en-US" sz="1200" b="1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4DB6B1-229D-4D0E-B8C0-763C7096C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95146">
            <a:off x="3960153" y="2424869"/>
            <a:ext cx="1919551" cy="19195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69C362-23BB-4C10-95DF-DB58654B1028}"/>
              </a:ext>
            </a:extLst>
          </p:cNvPr>
          <p:cNvSpPr/>
          <p:nvPr/>
        </p:nvSpPr>
        <p:spPr>
          <a:xfrm>
            <a:off x="-1" y="-3810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데이터톤을 마치며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기대효과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69D3AD-AB8D-4F47-8FA6-E4DA52371039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9787E940-7534-48DE-9F3C-DCE35CF97004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31A26756-BB13-4D73-9EE0-424720D74F5A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141404-1CD2-4F7C-9F25-B5A5A0BECFED}"/>
              </a:ext>
            </a:extLst>
          </p:cNvPr>
          <p:cNvSpPr/>
          <p:nvPr/>
        </p:nvSpPr>
        <p:spPr>
          <a:xfrm>
            <a:off x="5890411" y="5057142"/>
            <a:ext cx="5301416" cy="1629509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2A0CDC-B94D-4CD5-91C4-0DC48C9D80C4}"/>
              </a:ext>
            </a:extLst>
          </p:cNvPr>
          <p:cNvSpPr txBox="1"/>
          <p:nvPr/>
        </p:nvSpPr>
        <p:spPr>
          <a:xfrm>
            <a:off x="5989952" y="5091422"/>
            <a:ext cx="5100371" cy="1490280"/>
          </a:xfrm>
          <a:prstGeom prst="rect">
            <a:avLst/>
          </a:prstGeom>
          <a:solidFill>
            <a:srgbClr val="FCFEFF"/>
          </a:solidFill>
        </p:spPr>
        <p:txBody>
          <a:bodyPr wrap="square" rtlCol="0">
            <a:spAutoFit/>
          </a:bodyPr>
          <a:lstStyle/>
          <a:p>
            <a:pPr indent="63500" algn="ctr" fontAlgn="base">
              <a:lnSpc>
                <a:spcPct val="160000"/>
              </a:lnSpc>
              <a:tabLst>
                <a:tab pos="4345940" algn="l"/>
              </a:tabLst>
            </a:pP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환경지수가 낮은 공간은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예약율이 높은 공간과 동일한 환경이 구축되도록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환경변수 설정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공간을 보다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효율적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으로 사용</a:t>
            </a:r>
            <a:endParaRPr lang="en-US" altLang="ko-KR" sz="20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15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  <p:bldP spid="5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1.REVIEW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15A0C4-2FD7-47FC-B2C0-A17D8D1A1671}"/>
              </a:ext>
            </a:extLst>
          </p:cNvPr>
          <p:cNvSpPr txBox="1"/>
          <p:nvPr/>
        </p:nvSpPr>
        <p:spPr>
          <a:xfrm>
            <a:off x="476831" y="1346014"/>
            <a:ext cx="912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3. </a:t>
            </a:r>
            <a:r>
              <a:rPr lang="ko-KR" altLang="en-US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기타학습공간의 환경지수 예측의 효율성</a:t>
            </a:r>
            <a:endParaRPr lang="ko-KR" altLang="en-US" sz="1600" b="1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2C3DDE1-E76C-48DE-8346-504065BFACFC}"/>
              </a:ext>
            </a:extLst>
          </p:cNvPr>
          <p:cNvCxnSpPr>
            <a:cxnSpLocks/>
          </p:cNvCxnSpPr>
          <p:nvPr/>
        </p:nvCxnSpPr>
        <p:spPr>
          <a:xfrm>
            <a:off x="596273" y="1878112"/>
            <a:ext cx="6723964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{\displaystyle \mathrm {AIC} \,=\,2k-2\ln({\hat {L}})}">
            <a:extLst>
              <a:ext uri="{FF2B5EF4-FFF2-40B4-BE49-F238E27FC236}">
                <a16:creationId xmlns:a16="http://schemas.microsoft.com/office/drawing/2014/main" id="{BDF93970-1DA3-45D6-B662-ECD92F906A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3325" y="36026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9533F9-1A7C-4138-91B8-DD2FA201C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6234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861C5EA-24F6-445F-90E0-8DF66A2D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52FB7E-E2C5-44C6-B686-81A95C078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1" y="2166150"/>
            <a:ext cx="3878144" cy="3118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0B0FA62-8AB3-495E-9B1D-9955699B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73" y="2184120"/>
            <a:ext cx="3325064" cy="399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3F4A5F-8001-4B89-8FA1-54E79E6A9A01}"/>
              </a:ext>
            </a:extLst>
          </p:cNvPr>
          <p:cNvCxnSpPr>
            <a:cxnSpLocks/>
          </p:cNvCxnSpPr>
          <p:nvPr/>
        </p:nvCxnSpPr>
        <p:spPr>
          <a:xfrm>
            <a:off x="1181787" y="5856137"/>
            <a:ext cx="1748773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8DEA24-50E6-4224-B35E-133BEF71F8F4}"/>
              </a:ext>
            </a:extLst>
          </p:cNvPr>
          <p:cNvSpPr txBox="1"/>
          <p:nvPr/>
        </p:nvSpPr>
        <p:spPr>
          <a:xfrm flipH="1">
            <a:off x="1495460" y="5492307"/>
            <a:ext cx="25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1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층 로비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1ED7-5FE2-4D84-8478-973872963DCD}"/>
              </a:ext>
            </a:extLst>
          </p:cNvPr>
          <p:cNvSpPr txBox="1"/>
          <p:nvPr/>
        </p:nvSpPr>
        <p:spPr>
          <a:xfrm flipH="1">
            <a:off x="4472592" y="6256172"/>
            <a:ext cx="306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4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층 라운지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(A,B,C,D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구역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C27941D-C062-4602-BA13-6BEDDB5E70CD}"/>
              </a:ext>
            </a:extLst>
          </p:cNvPr>
          <p:cNvCxnSpPr>
            <a:cxnSpLocks/>
          </p:cNvCxnSpPr>
          <p:nvPr/>
        </p:nvCxnSpPr>
        <p:spPr>
          <a:xfrm>
            <a:off x="4216557" y="6625504"/>
            <a:ext cx="3138405" cy="0"/>
          </a:xfrm>
          <a:prstGeom prst="line">
            <a:avLst/>
          </a:prstGeom>
          <a:ln w="47625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03F303-E15E-497E-81D4-610FC4F820EC}"/>
              </a:ext>
            </a:extLst>
          </p:cNvPr>
          <p:cNvSpPr/>
          <p:nvPr/>
        </p:nvSpPr>
        <p:spPr>
          <a:xfrm>
            <a:off x="7415086" y="2408535"/>
            <a:ext cx="4649588" cy="3549020"/>
          </a:xfrm>
          <a:prstGeom prst="rect">
            <a:avLst/>
          </a:prstGeom>
          <a:solidFill>
            <a:srgbClr val="FCFEFF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센서가 부착되지 않은 층별</a:t>
            </a:r>
            <a:endParaRPr lang="en-US" altLang="ko-KR" sz="2200" dirty="0">
              <a:solidFill>
                <a:schemeClr val="tx1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기타 학습 공간 </a:t>
            </a:r>
            <a:r>
              <a:rPr lang="en-US" altLang="ko-KR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로비</a:t>
            </a:r>
            <a:r>
              <a:rPr lang="en-US" altLang="ko-KR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라운지 등</a:t>
            </a:r>
            <a:r>
              <a:rPr lang="en-US" altLang="ko-KR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)</a:t>
            </a:r>
            <a:r>
              <a:rPr lang="ko-KR" altLang="en-US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의 학습 환경지수를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정확도 높은 </a:t>
            </a:r>
            <a:endParaRPr lang="en-US" altLang="ko-KR" sz="2200" b="1" dirty="0">
              <a:solidFill>
                <a:schemeClr val="accent1">
                  <a:lumMod val="75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알고리즘을 통해 예측</a:t>
            </a:r>
            <a:endParaRPr lang="en-US" altLang="ko-KR" sz="2200" b="1" dirty="0">
              <a:solidFill>
                <a:schemeClr val="accent1">
                  <a:lumMod val="75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해당 공간들의 학습 환경을 알아보기 위한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추가적인 센서 설치 불필요</a:t>
            </a:r>
            <a:endParaRPr lang="en-US" altLang="ko-KR" sz="2200" b="1" dirty="0">
              <a:solidFill>
                <a:schemeClr val="tx1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D6B7BE-C151-464F-BCDE-FB64EEF0286F}"/>
              </a:ext>
            </a:extLst>
          </p:cNvPr>
          <p:cNvSpPr/>
          <p:nvPr/>
        </p:nvSpPr>
        <p:spPr>
          <a:xfrm>
            <a:off x="-1" y="-3810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데이터톤을 마치며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기대효과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22433F-EEDB-4FDE-884C-99D2B601D998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B056BFF6-E743-4025-B6F9-1780A194A8DD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5E712CC8-A475-4BCD-AE64-B08C1956A58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28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1.REVIEW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15A0C4-2FD7-47FC-B2C0-A17D8D1A1671}"/>
              </a:ext>
            </a:extLst>
          </p:cNvPr>
          <p:cNvSpPr txBox="1"/>
          <p:nvPr/>
        </p:nvSpPr>
        <p:spPr>
          <a:xfrm>
            <a:off x="663026" y="1246661"/>
            <a:ext cx="912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4. </a:t>
            </a:r>
            <a:r>
              <a:rPr lang="ko-KR" altLang="en-US" sz="2800" b="1" kern="0" dirty="0">
                <a:latin typeface="THE도담B" panose="02020603020101020101" pitchFamily="18" charset="-127"/>
                <a:ea typeface="THE도담B" panose="02020603020101020101" pitchFamily="18" charset="-127"/>
              </a:rPr>
              <a:t>교내 다른 건물 및 시설에 적용 가능성 시사 </a:t>
            </a:r>
            <a:endParaRPr lang="ko-KR" altLang="en-US" sz="1600" b="1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2C3DDE1-E76C-48DE-8346-504065BFACFC}"/>
              </a:ext>
            </a:extLst>
          </p:cNvPr>
          <p:cNvCxnSpPr>
            <a:cxnSpLocks/>
          </p:cNvCxnSpPr>
          <p:nvPr/>
        </p:nvCxnSpPr>
        <p:spPr>
          <a:xfrm>
            <a:off x="744049" y="1781041"/>
            <a:ext cx="7384967" cy="0"/>
          </a:xfrm>
          <a:prstGeom prst="line">
            <a:avLst/>
          </a:prstGeom>
          <a:ln w="47625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{\displaystyle \mathrm {AIC} \,=\,2k-2\ln({\hat {L}})}">
            <a:extLst>
              <a:ext uri="{FF2B5EF4-FFF2-40B4-BE49-F238E27FC236}">
                <a16:creationId xmlns:a16="http://schemas.microsoft.com/office/drawing/2014/main" id="{BDF93970-1DA3-45D6-B662-ECD92F906A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1200" y="36026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9533F9-1A7C-4138-91B8-DD2FA201C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6234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861C5EA-24F6-445F-90E0-8DF66A2D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03F303-E15E-497E-81D4-610FC4F820EC}"/>
              </a:ext>
            </a:extLst>
          </p:cNvPr>
          <p:cNvSpPr/>
          <p:nvPr/>
        </p:nvSpPr>
        <p:spPr>
          <a:xfrm>
            <a:off x="7049689" y="2764513"/>
            <a:ext cx="4193462" cy="3066612"/>
          </a:xfrm>
          <a:prstGeom prst="rect">
            <a:avLst/>
          </a:prstGeom>
          <a:solidFill>
            <a:srgbClr val="FCFEFF"/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SK</a:t>
            </a:r>
            <a:r>
              <a:rPr lang="ko-KR" altLang="en-US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미래관 뿐만 아니라 향후 </a:t>
            </a:r>
            <a:endParaRPr lang="en-US" altLang="ko-KR" sz="2200" dirty="0">
              <a:solidFill>
                <a:schemeClr val="tx1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IoT </a:t>
            </a: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센서가 부착 될 다른 교내 </a:t>
            </a:r>
            <a:endParaRPr lang="en-US" altLang="ko-KR" sz="2200" dirty="0">
              <a:solidFill>
                <a:schemeClr val="accent1">
                  <a:lumMod val="75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건물 및 시설에도 적용</a:t>
            </a:r>
            <a:r>
              <a:rPr lang="ko-KR" altLang="en-US" sz="2200" dirty="0">
                <a:solidFill>
                  <a:schemeClr val="tx1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 가능</a:t>
            </a:r>
            <a:endParaRPr lang="en-US" altLang="ko-KR" sz="2200" dirty="0">
              <a:solidFill>
                <a:schemeClr val="tx1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지속 가능한 스마트 캠퍼스</a:t>
            </a:r>
            <a:endParaRPr lang="en-US" altLang="ko-KR" sz="2200" dirty="0">
              <a:solidFill>
                <a:schemeClr val="accent1">
                  <a:lumMod val="75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구축에 일조</a:t>
            </a:r>
            <a:endParaRPr lang="en-US" altLang="ko-KR" sz="2200" dirty="0">
              <a:solidFill>
                <a:schemeClr val="tx1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83FA64-3A8C-4993-AE0F-DFE01D9213F4}"/>
              </a:ext>
            </a:extLst>
          </p:cNvPr>
          <p:cNvSpPr/>
          <p:nvPr/>
        </p:nvSpPr>
        <p:spPr>
          <a:xfrm>
            <a:off x="-1" y="-3810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데이터톤을 마치며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- </a:t>
            </a: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기대효과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3677ED-52E4-437B-BE2F-00AD563EC6E4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AA906942-7570-4FB1-A4A8-2B86B56DEAFD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10BDC6A4-5B45-4CD8-91E3-D4CA452B4586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5FD2C0D-D604-4526-AE28-A43F5387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49" y="2165649"/>
            <a:ext cx="5709320" cy="4078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76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9935" y="2854592"/>
            <a:ext cx="4236842" cy="79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감사합니다</a:t>
            </a:r>
            <a:r>
              <a:rPr lang="en-US" altLang="ko-KR" sz="3600" b="1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THE도담M" panose="02020603020101020101" pitchFamily="18" charset="-127"/>
              <a:ea typeface="THE도담M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09DD9BD-C723-4BDF-B1D6-E10EDB83042B}"/>
              </a:ext>
            </a:extLst>
          </p:cNvPr>
          <p:cNvCxnSpPr>
            <a:cxnSpLocks/>
          </p:cNvCxnSpPr>
          <p:nvPr/>
        </p:nvCxnSpPr>
        <p:spPr>
          <a:xfrm>
            <a:off x="4771924" y="3698028"/>
            <a:ext cx="252437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616E3A-8FC0-4931-91FC-80471C99134F}"/>
              </a:ext>
            </a:extLst>
          </p:cNvPr>
          <p:cNvSpPr/>
          <p:nvPr/>
        </p:nvSpPr>
        <p:spPr>
          <a:xfrm>
            <a:off x="2216850" y="6243453"/>
            <a:ext cx="9348789" cy="443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KU</a:t>
            </a:r>
            <a:r>
              <a:rPr lang="ko-KR" altLang="en-US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 스마트 캠퍼스 데이터톤 </a:t>
            </a:r>
            <a:r>
              <a:rPr lang="en-US" altLang="ko-KR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| 9</a:t>
            </a:r>
            <a:r>
              <a:rPr lang="ko-KR" altLang="en-US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조 </a:t>
            </a:r>
            <a:r>
              <a:rPr lang="en-US" altLang="ko-KR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| SK </a:t>
            </a:r>
            <a:r>
              <a:rPr lang="ko-KR" altLang="en-US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미래관 </a:t>
            </a:r>
            <a:r>
              <a:rPr lang="en-US" altLang="ko-KR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SSS </a:t>
            </a:r>
            <a:r>
              <a:rPr lang="ko-KR" altLang="en-US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지수 분석 </a:t>
            </a:r>
            <a:r>
              <a:rPr lang="en-US" altLang="ko-KR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· </a:t>
            </a:r>
            <a:r>
              <a:rPr lang="ko-KR" altLang="en-US" kern="0" dirty="0">
                <a:solidFill>
                  <a:schemeClr val="bg1"/>
                </a:solidFill>
                <a:latin typeface="THE도담M" panose="02020603020101020101" pitchFamily="18" charset="-127"/>
                <a:ea typeface="THE도담M" panose="02020603020101020101" pitchFamily="18" charset="-127"/>
              </a:rPr>
              <a:t>예측 및 시각화</a:t>
            </a:r>
            <a:endParaRPr lang="en-US" altLang="ko-KR" kern="0" dirty="0">
              <a:solidFill>
                <a:schemeClr val="bg1"/>
              </a:solidFill>
              <a:latin typeface="THE도담M" panose="02020603020101020101" pitchFamily="18" charset="-127"/>
              <a:ea typeface="THE도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11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문제 제기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0DAD14-C379-443D-859C-145223480001}"/>
              </a:ext>
            </a:extLst>
          </p:cNvPr>
          <p:cNvSpPr txBox="1"/>
          <p:nvPr/>
        </p:nvSpPr>
        <p:spPr>
          <a:xfrm>
            <a:off x="4481974" y="1933008"/>
            <a:ext cx="349486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060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 </a:t>
            </a:r>
            <a:r>
              <a:rPr lang="ko-KR" altLang="en-US" sz="6000" b="1" dirty="0">
                <a:solidFill>
                  <a:srgbClr val="002060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</a:t>
            </a:r>
            <a:endParaRPr lang="en-US" altLang="ko-KR" sz="6000" b="1" dirty="0">
              <a:solidFill>
                <a:srgbClr val="002060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2113F9-AC8A-463B-B024-FE7EFDD693B6}"/>
              </a:ext>
            </a:extLst>
          </p:cNvPr>
          <p:cNvCxnSpPr>
            <a:cxnSpLocks/>
          </p:cNvCxnSpPr>
          <p:nvPr/>
        </p:nvCxnSpPr>
        <p:spPr>
          <a:xfrm flipH="1" flipV="1">
            <a:off x="3288669" y="2042333"/>
            <a:ext cx="1073889" cy="401374"/>
          </a:xfrm>
          <a:prstGeom prst="straightConnector1">
            <a:avLst/>
          </a:prstGeom>
          <a:ln>
            <a:solidFill>
              <a:srgbClr val="2148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7BCCD9E-1CB1-413C-AB21-624B9428ACBC}"/>
              </a:ext>
            </a:extLst>
          </p:cNvPr>
          <p:cNvCxnSpPr>
            <a:cxnSpLocks/>
          </p:cNvCxnSpPr>
          <p:nvPr/>
        </p:nvCxnSpPr>
        <p:spPr>
          <a:xfrm flipH="1">
            <a:off x="3319468" y="2746879"/>
            <a:ext cx="1037561" cy="487680"/>
          </a:xfrm>
          <a:prstGeom prst="straightConnector1">
            <a:avLst/>
          </a:prstGeom>
          <a:ln>
            <a:solidFill>
              <a:srgbClr val="2148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39A052C-6316-4314-A2C3-8C4C128BDD3F}"/>
              </a:ext>
            </a:extLst>
          </p:cNvPr>
          <p:cNvCxnSpPr>
            <a:cxnSpLocks/>
          </p:cNvCxnSpPr>
          <p:nvPr/>
        </p:nvCxnSpPr>
        <p:spPr>
          <a:xfrm flipV="1">
            <a:off x="7683491" y="2008833"/>
            <a:ext cx="1151773" cy="415536"/>
          </a:xfrm>
          <a:prstGeom prst="straightConnector1">
            <a:avLst/>
          </a:prstGeom>
          <a:ln>
            <a:solidFill>
              <a:srgbClr val="2148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C80ADCC-E148-4DEC-9BC7-82FAD925AF91}"/>
              </a:ext>
            </a:extLst>
          </p:cNvPr>
          <p:cNvCxnSpPr>
            <a:cxnSpLocks/>
          </p:cNvCxnSpPr>
          <p:nvPr/>
        </p:nvCxnSpPr>
        <p:spPr>
          <a:xfrm>
            <a:off x="7689110" y="2740996"/>
            <a:ext cx="1129444" cy="449186"/>
          </a:xfrm>
          <a:prstGeom prst="straightConnector1">
            <a:avLst/>
          </a:prstGeom>
          <a:ln>
            <a:solidFill>
              <a:srgbClr val="2148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 descr="온도계">
            <a:extLst>
              <a:ext uri="{FF2B5EF4-FFF2-40B4-BE49-F238E27FC236}">
                <a16:creationId xmlns:a16="http://schemas.microsoft.com/office/drawing/2014/main" id="{24B293C6-CAE0-4512-9639-6B364D899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991" y="1391687"/>
            <a:ext cx="1199890" cy="1199890"/>
          </a:xfrm>
          <a:prstGeom prst="rect">
            <a:avLst/>
          </a:prstGeom>
        </p:spPr>
      </p:pic>
      <p:pic>
        <p:nvPicPr>
          <p:cNvPr id="29" name="그래픽 28" descr="물">
            <a:extLst>
              <a:ext uri="{FF2B5EF4-FFF2-40B4-BE49-F238E27FC236}">
                <a16:creationId xmlns:a16="http://schemas.microsoft.com/office/drawing/2014/main" id="{3C936E28-6761-4FAD-B341-390AB8446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9398" y="1461031"/>
            <a:ext cx="1071395" cy="1071395"/>
          </a:xfrm>
          <a:prstGeom prst="rect">
            <a:avLst/>
          </a:prstGeom>
        </p:spPr>
      </p:pic>
      <p:pic>
        <p:nvPicPr>
          <p:cNvPr id="1026" name="Picture 2" descr="Co2 - Free industry icons">
            <a:extLst>
              <a:ext uri="{FF2B5EF4-FFF2-40B4-BE49-F238E27FC236}">
                <a16:creationId xmlns:a16="http://schemas.microsoft.com/office/drawing/2014/main" id="{13FFD471-5FE8-4654-88B3-D41BFEEE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93" y="2622749"/>
            <a:ext cx="1395361" cy="13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rt, dirty, dust icon">
            <a:extLst>
              <a:ext uri="{FF2B5EF4-FFF2-40B4-BE49-F238E27FC236}">
                <a16:creationId xmlns:a16="http://schemas.microsoft.com/office/drawing/2014/main" id="{DE6CE87B-B4B6-4FB0-8A40-48AC887F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311" y="2663646"/>
            <a:ext cx="1557975" cy="12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E4733D-6CE4-4DC6-91D9-A1A81A7B9CC0}"/>
              </a:ext>
            </a:extLst>
          </p:cNvPr>
          <p:cNvSpPr txBox="1"/>
          <p:nvPr/>
        </p:nvSpPr>
        <p:spPr>
          <a:xfrm>
            <a:off x="890298" y="4744838"/>
            <a:ext cx="104729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SSS(Sustainable Study Space) </a:t>
            </a:r>
            <a:r>
              <a:rPr lang="ko-KR" altLang="en-US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지수란</a:t>
            </a:r>
            <a:r>
              <a:rPr lang="en-US" altLang="ko-KR" dirty="0">
                <a:solidFill>
                  <a:srgbClr val="214867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900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SK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미래관 내 단위시간 별 온도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습도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, co2,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먼지의 측정치를 각각의 알고리즘에 대입하여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단일 점수화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5ABDA0-5E06-4892-A869-A23A30CED62E}"/>
              </a:ext>
            </a:extLst>
          </p:cNvPr>
          <p:cNvSpPr/>
          <p:nvPr/>
        </p:nvSpPr>
        <p:spPr>
          <a:xfrm>
            <a:off x="4577947" y="2849206"/>
            <a:ext cx="3228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(Sustainable Study Space) 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F89A6A-A70C-4E98-9750-E365358DA821}"/>
              </a:ext>
            </a:extLst>
          </p:cNvPr>
          <p:cNvSpPr/>
          <p:nvPr/>
        </p:nvSpPr>
        <p:spPr>
          <a:xfrm>
            <a:off x="1474587" y="4206448"/>
            <a:ext cx="9422013" cy="449049"/>
          </a:xfrm>
          <a:prstGeom prst="rect">
            <a:avLst/>
          </a:prstGeom>
          <a:noFill/>
          <a:ln w="41275" cap="flat" cmpd="sng" algn="ctr">
            <a:solidFill>
              <a:srgbClr val="21486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9AE9E-EE59-46F1-8E9C-90FA9A96DC52}"/>
              </a:ext>
            </a:extLst>
          </p:cNvPr>
          <p:cNvSpPr txBox="1"/>
          <p:nvPr/>
        </p:nvSpPr>
        <p:spPr>
          <a:xfrm>
            <a:off x="1474586" y="4159771"/>
            <a:ext cx="9422013" cy="464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206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GOAL: SK</a:t>
            </a:r>
            <a:r>
              <a:rPr lang="ko-KR" altLang="en-US" sz="1800" kern="0" spc="0" dirty="0">
                <a:solidFill>
                  <a:srgbClr val="00206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미래관의 효율적이고 지속 가능한 학습 공간 사용을 위하여 ‘학습 환경 지수’</a:t>
            </a:r>
            <a:r>
              <a:rPr lang="ko-KR" altLang="en-US" sz="500" kern="0" spc="0" dirty="0">
                <a:solidFill>
                  <a:srgbClr val="00206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206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를 개발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27C07-A6D4-4C4B-9652-CF8471C5FF7E}"/>
              </a:ext>
            </a:extLst>
          </p:cNvPr>
          <p:cNvSpPr txBox="1"/>
          <p:nvPr/>
        </p:nvSpPr>
        <p:spPr>
          <a:xfrm>
            <a:off x="890298" y="5506663"/>
            <a:ext cx="10713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머신러닝의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비지도학습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(Unsupervised Learning)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개념 응용</a:t>
            </a:r>
            <a:endParaRPr lang="en-US" altLang="ko-KR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1096F-96CB-464E-852C-6F85A87EE956}"/>
              </a:ext>
            </a:extLst>
          </p:cNvPr>
          <p:cNvSpPr txBox="1"/>
          <p:nvPr/>
        </p:nvSpPr>
        <p:spPr>
          <a:xfrm>
            <a:off x="890297" y="5858239"/>
            <a:ext cx="1086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1~5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점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사이의 값을 가짐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.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공부하기에 좋은 환경일 수록 높은 점수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C863F7-8F33-42D4-AA5B-A109B7A3C6C7}"/>
              </a:ext>
            </a:extLst>
          </p:cNvPr>
          <p:cNvSpPr txBox="1"/>
          <p:nvPr/>
        </p:nvSpPr>
        <p:spPr>
          <a:xfrm>
            <a:off x="890297" y="6207517"/>
            <a:ext cx="1109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실시간으로 캐럴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dirty="0" err="1">
                <a:latin typeface="THE도담B" panose="02020603020101020101" pitchFamily="18" charset="-127"/>
                <a:ea typeface="THE도담B" panose="02020603020101020101" pitchFamily="18" charset="-127"/>
              </a:rPr>
              <a:t>스터디룸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그리고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‘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기타 학습 공간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’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에 대한 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“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학습 환경 지수</a:t>
            </a:r>
            <a:r>
              <a:rPr lang="en-US" altLang="ko-KR" dirty="0">
                <a:latin typeface="THE도담B" panose="02020603020101020101" pitchFamily="18" charset="-127"/>
                <a:ea typeface="THE도담B" panose="02020603020101020101" pitchFamily="18" charset="-127"/>
              </a:rPr>
              <a:t>”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 산출 및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시각화</a:t>
            </a:r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 목표</a:t>
            </a:r>
          </a:p>
        </p:txBody>
      </p:sp>
    </p:spTree>
    <p:extLst>
      <p:ext uri="{BB962C8B-B14F-4D97-AF65-F5344CB8AC3E}">
        <p14:creationId xmlns:p14="http://schemas.microsoft.com/office/powerpoint/2010/main" val="2353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5" grpId="0" animBg="1"/>
      <p:bldP spid="13" grpId="0"/>
      <p:bldP spid="20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36933" y="1564537"/>
            <a:ext cx="13721601" cy="3739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77963" y="4523718"/>
            <a:ext cx="531384" cy="519095"/>
            <a:chOff x="11137322" y="6835988"/>
            <a:chExt cx="797076" cy="7786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137322" y="6835988"/>
              <a:ext cx="797076" cy="7786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255" y="2393291"/>
            <a:ext cx="6860800" cy="186956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799" y="5157877"/>
            <a:ext cx="6654889" cy="5286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34261" y="1977233"/>
            <a:ext cx="5282540" cy="4000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1364" y="5716369"/>
            <a:ext cx="4730159" cy="6158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55DAE2-2202-43B2-9EFC-CBAD43E0A20E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문제 제기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8D73C1-1B36-4978-9D4A-600A201C2595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B94099C0-49FC-4A0A-9867-1E6B72BC78E5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123095F8-9251-41E2-BE1A-3135179F1FC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grpSp>
        <p:nvGrpSpPr>
          <p:cNvPr id="57" name="그룹 1006">
            <a:extLst>
              <a:ext uri="{FF2B5EF4-FFF2-40B4-BE49-F238E27FC236}">
                <a16:creationId xmlns:a16="http://schemas.microsoft.com/office/drawing/2014/main" id="{E8DB6554-EA3E-44EE-BFDE-506E7DC676A8}"/>
              </a:ext>
            </a:extLst>
          </p:cNvPr>
          <p:cNvGrpSpPr/>
          <p:nvPr/>
        </p:nvGrpSpPr>
        <p:grpSpPr>
          <a:xfrm>
            <a:off x="7643723" y="2188207"/>
            <a:ext cx="4361100" cy="530297"/>
            <a:chOff x="6645585" y="2300979"/>
            <a:chExt cx="10824521" cy="1259457"/>
          </a:xfrm>
        </p:grpSpPr>
        <p:pic>
          <p:nvPicPr>
            <p:cNvPr id="58" name="Object 18">
              <a:extLst>
                <a:ext uri="{FF2B5EF4-FFF2-40B4-BE49-F238E27FC236}">
                  <a16:creationId xmlns:a16="http://schemas.microsoft.com/office/drawing/2014/main" id="{E5D07307-6BEF-4DA7-9C4E-21EA355E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3977" y="1750323"/>
              <a:ext cx="21649043" cy="2518914"/>
            </a:xfrm>
            <a:prstGeom prst="rect">
              <a:avLst/>
            </a:prstGeom>
          </p:spPr>
        </p:pic>
        <p:pic>
          <p:nvPicPr>
            <p:cNvPr id="59" name="Object 19">
              <a:extLst>
                <a:ext uri="{FF2B5EF4-FFF2-40B4-BE49-F238E27FC236}">
                  <a16:creationId xmlns:a16="http://schemas.microsoft.com/office/drawing/2014/main" id="{D6927379-79F1-46F8-B5F7-440B9EF1C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5585" y="2300979"/>
              <a:ext cx="10824521" cy="1259457"/>
            </a:xfrm>
            <a:prstGeom prst="rect">
              <a:avLst/>
            </a:prstGeom>
          </p:spPr>
        </p:pic>
      </p:grpSp>
      <p:grpSp>
        <p:nvGrpSpPr>
          <p:cNvPr id="60" name="그룹 1007">
            <a:extLst>
              <a:ext uri="{FF2B5EF4-FFF2-40B4-BE49-F238E27FC236}">
                <a16:creationId xmlns:a16="http://schemas.microsoft.com/office/drawing/2014/main" id="{726FA5EA-49F2-4F36-BB43-6CA6C10C4258}"/>
              </a:ext>
            </a:extLst>
          </p:cNvPr>
          <p:cNvGrpSpPr/>
          <p:nvPr/>
        </p:nvGrpSpPr>
        <p:grpSpPr>
          <a:xfrm>
            <a:off x="9652593" y="2915499"/>
            <a:ext cx="302669" cy="298639"/>
            <a:chOff x="11660123" y="3846036"/>
            <a:chExt cx="795446" cy="777050"/>
          </a:xfrm>
        </p:grpSpPr>
        <p:pic>
          <p:nvPicPr>
            <p:cNvPr id="61" name="Object 22">
              <a:extLst>
                <a:ext uri="{FF2B5EF4-FFF2-40B4-BE49-F238E27FC236}">
                  <a16:creationId xmlns:a16="http://schemas.microsoft.com/office/drawing/2014/main" id="{4F28812D-2400-4F70-8EBD-DF6281A3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1660123" y="3846036"/>
              <a:ext cx="795446" cy="777050"/>
            </a:xfrm>
            <a:prstGeom prst="rect">
              <a:avLst/>
            </a:prstGeom>
          </p:spPr>
        </p:pic>
      </p:grpSp>
      <p:pic>
        <p:nvPicPr>
          <p:cNvPr id="62" name="Object 27">
            <a:extLst>
              <a:ext uri="{FF2B5EF4-FFF2-40B4-BE49-F238E27FC236}">
                <a16:creationId xmlns:a16="http://schemas.microsoft.com/office/drawing/2014/main" id="{01510BC5-89F5-424D-BE1C-C466585174A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30368" y="3394108"/>
            <a:ext cx="4421616" cy="337788"/>
          </a:xfrm>
          <a:prstGeom prst="rect">
            <a:avLst/>
          </a:prstGeom>
        </p:spPr>
      </p:pic>
      <p:grpSp>
        <p:nvGrpSpPr>
          <p:cNvPr id="63" name="그룹 1009">
            <a:extLst>
              <a:ext uri="{FF2B5EF4-FFF2-40B4-BE49-F238E27FC236}">
                <a16:creationId xmlns:a16="http://schemas.microsoft.com/office/drawing/2014/main" id="{3ACE3AD2-1A55-4717-BAC3-D318BB4942C0}"/>
              </a:ext>
            </a:extLst>
          </p:cNvPr>
          <p:cNvGrpSpPr/>
          <p:nvPr/>
        </p:nvGrpSpPr>
        <p:grpSpPr>
          <a:xfrm>
            <a:off x="7573307" y="4197654"/>
            <a:ext cx="4432221" cy="477657"/>
            <a:chOff x="6645585" y="6103888"/>
            <a:chExt cx="10857871" cy="1217865"/>
          </a:xfrm>
        </p:grpSpPr>
        <p:pic>
          <p:nvPicPr>
            <p:cNvPr id="64" name="Object 29">
              <a:extLst>
                <a:ext uri="{FF2B5EF4-FFF2-40B4-BE49-F238E27FC236}">
                  <a16:creationId xmlns:a16="http://schemas.microsoft.com/office/drawing/2014/main" id="{244F6AC8-E33C-4322-8126-FF2E844C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1821" y="5573933"/>
              <a:ext cx="21715741" cy="2435731"/>
            </a:xfrm>
            <a:prstGeom prst="rect">
              <a:avLst/>
            </a:prstGeom>
          </p:spPr>
        </p:pic>
        <p:pic>
          <p:nvPicPr>
            <p:cNvPr id="65" name="Object 30">
              <a:extLst>
                <a:ext uri="{FF2B5EF4-FFF2-40B4-BE49-F238E27FC236}">
                  <a16:creationId xmlns:a16="http://schemas.microsoft.com/office/drawing/2014/main" id="{615B1BD8-2C6D-4605-9EFC-766256009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45585" y="6103888"/>
              <a:ext cx="10857871" cy="1217865"/>
            </a:xfrm>
            <a:prstGeom prst="rect">
              <a:avLst/>
            </a:prstGeom>
          </p:spPr>
        </p:pic>
      </p:grpSp>
      <p:grpSp>
        <p:nvGrpSpPr>
          <p:cNvPr id="66" name="그룹 1010">
            <a:extLst>
              <a:ext uri="{FF2B5EF4-FFF2-40B4-BE49-F238E27FC236}">
                <a16:creationId xmlns:a16="http://schemas.microsoft.com/office/drawing/2014/main" id="{E62C6DE0-07BE-49F4-839B-75A2F3A55B0B}"/>
              </a:ext>
            </a:extLst>
          </p:cNvPr>
          <p:cNvGrpSpPr/>
          <p:nvPr/>
        </p:nvGrpSpPr>
        <p:grpSpPr>
          <a:xfrm>
            <a:off x="9641059" y="4979627"/>
            <a:ext cx="296715" cy="298491"/>
            <a:chOff x="11660123" y="7600906"/>
            <a:chExt cx="795446" cy="777050"/>
          </a:xfrm>
        </p:grpSpPr>
        <p:pic>
          <p:nvPicPr>
            <p:cNvPr id="67" name="Object 33">
              <a:extLst>
                <a:ext uri="{FF2B5EF4-FFF2-40B4-BE49-F238E27FC236}">
                  <a16:creationId xmlns:a16="http://schemas.microsoft.com/office/drawing/2014/main" id="{6CA4FC21-79B9-4F03-B8C2-4BB33153B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1660123" y="7600906"/>
              <a:ext cx="795446" cy="777050"/>
            </a:xfrm>
            <a:prstGeom prst="rect">
              <a:avLst/>
            </a:prstGeom>
          </p:spPr>
        </p:pic>
      </p:grpSp>
      <p:pic>
        <p:nvPicPr>
          <p:cNvPr id="68" name="Object 35">
            <a:extLst>
              <a:ext uri="{FF2B5EF4-FFF2-40B4-BE49-F238E27FC236}">
                <a16:creationId xmlns:a16="http://schemas.microsoft.com/office/drawing/2014/main" id="{7D60A205-F41E-4D10-90A8-BF847665C8A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49087" y="5370136"/>
            <a:ext cx="4584177" cy="350508"/>
          </a:xfrm>
          <a:prstGeom prst="rect">
            <a:avLst/>
          </a:prstGeom>
        </p:spPr>
      </p:pic>
      <p:grpSp>
        <p:nvGrpSpPr>
          <p:cNvPr id="69" name="그룹 1011">
            <a:extLst>
              <a:ext uri="{FF2B5EF4-FFF2-40B4-BE49-F238E27FC236}">
                <a16:creationId xmlns:a16="http://schemas.microsoft.com/office/drawing/2014/main" id="{F8A29C8C-8680-4BCA-8079-34A2ADC3BDCD}"/>
              </a:ext>
            </a:extLst>
          </p:cNvPr>
          <p:cNvGrpSpPr/>
          <p:nvPr/>
        </p:nvGrpSpPr>
        <p:grpSpPr>
          <a:xfrm>
            <a:off x="7267433" y="2378450"/>
            <a:ext cx="301195" cy="266520"/>
            <a:chOff x="5465963" y="2512700"/>
            <a:chExt cx="934494" cy="934494"/>
          </a:xfrm>
        </p:grpSpPr>
        <p:pic>
          <p:nvPicPr>
            <p:cNvPr id="70" name="Object 37">
              <a:extLst>
                <a:ext uri="{FF2B5EF4-FFF2-40B4-BE49-F238E27FC236}">
                  <a16:creationId xmlns:a16="http://schemas.microsoft.com/office/drawing/2014/main" id="{E0018A12-FD6A-4581-9944-5A09C136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5963" y="2512700"/>
              <a:ext cx="934494" cy="934494"/>
            </a:xfrm>
            <a:prstGeom prst="rect">
              <a:avLst/>
            </a:prstGeom>
          </p:spPr>
        </p:pic>
      </p:grpSp>
      <p:grpSp>
        <p:nvGrpSpPr>
          <p:cNvPr id="73" name="그룹 1011">
            <a:extLst>
              <a:ext uri="{FF2B5EF4-FFF2-40B4-BE49-F238E27FC236}">
                <a16:creationId xmlns:a16="http://schemas.microsoft.com/office/drawing/2014/main" id="{E4099DF3-7182-4C6F-A17D-F0E556DB81A3}"/>
              </a:ext>
            </a:extLst>
          </p:cNvPr>
          <p:cNvGrpSpPr/>
          <p:nvPr/>
        </p:nvGrpSpPr>
        <p:grpSpPr>
          <a:xfrm>
            <a:off x="7188532" y="4317018"/>
            <a:ext cx="301195" cy="266520"/>
            <a:chOff x="5465963" y="2512700"/>
            <a:chExt cx="934494" cy="934494"/>
          </a:xfrm>
        </p:grpSpPr>
        <p:pic>
          <p:nvPicPr>
            <p:cNvPr id="74" name="Object 37">
              <a:extLst>
                <a:ext uri="{FF2B5EF4-FFF2-40B4-BE49-F238E27FC236}">
                  <a16:creationId xmlns:a16="http://schemas.microsoft.com/office/drawing/2014/main" id="{52E0059F-6DE5-4F2D-B3AB-3C303686F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5963" y="2512700"/>
              <a:ext cx="934494" cy="93449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9BA435-30F9-4077-95E1-47E08796DBFA}"/>
              </a:ext>
            </a:extLst>
          </p:cNvPr>
          <p:cNvSpPr/>
          <p:nvPr/>
        </p:nvSpPr>
        <p:spPr>
          <a:xfrm>
            <a:off x="2610225" y="2377233"/>
            <a:ext cx="2810347" cy="1927578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accent4"/>
                </a:solidFill>
              </a:ln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668497" y="2200650"/>
            <a:ext cx="478442" cy="298618"/>
            <a:chOff x="14031947" y="3198345"/>
            <a:chExt cx="717663" cy="4479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31947" y="3198345"/>
              <a:ext cx="717663" cy="4479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40845" y="4190528"/>
            <a:ext cx="478442" cy="298618"/>
            <a:chOff x="12837478" y="3179297"/>
            <a:chExt cx="717663" cy="4479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37478" y="3179297"/>
              <a:ext cx="717663" cy="4479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5437" y="2200650"/>
            <a:ext cx="470961" cy="311060"/>
            <a:chOff x="11177029" y="3192815"/>
            <a:chExt cx="717663" cy="4479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77029" y="3192815"/>
              <a:ext cx="717663" cy="4479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67636" y="4168840"/>
            <a:ext cx="478442" cy="298618"/>
            <a:chOff x="9789859" y="3202032"/>
            <a:chExt cx="717663" cy="4479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89859" y="3202032"/>
              <a:ext cx="717663" cy="44792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83E290D-F6D9-4F76-9A2D-1CD68666CB14}"/>
              </a:ext>
            </a:extLst>
          </p:cNvPr>
          <p:cNvSpPr txBox="1"/>
          <p:nvPr/>
        </p:nvSpPr>
        <p:spPr>
          <a:xfrm>
            <a:off x="7171854" y="1563949"/>
            <a:ext cx="61427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도담B" panose="02020603020101020101" pitchFamily="18" charset="-127"/>
                <a:ea typeface="THE도담B" panose="02020603020101020101" pitchFamily="18" charset="-127"/>
              </a:rPr>
              <a:t>예시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B43996-CD3D-4D17-9574-21209E75984C}"/>
              </a:ext>
            </a:extLst>
          </p:cNvPr>
          <p:cNvSpPr txBox="1"/>
          <p:nvPr/>
        </p:nvSpPr>
        <p:spPr>
          <a:xfrm>
            <a:off x="1345147" y="1447323"/>
            <a:ext cx="4817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E2058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활용 데이터</a:t>
            </a:r>
            <a:r>
              <a:rPr lang="en-US" altLang="ko-KR" sz="2000" b="1" dirty="0">
                <a:solidFill>
                  <a:srgbClr val="0E2058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: SK </a:t>
            </a:r>
            <a:r>
              <a:rPr lang="ko-KR" altLang="en-US" sz="2000" b="1" dirty="0">
                <a:solidFill>
                  <a:srgbClr val="0E2058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미래관 </a:t>
            </a:r>
            <a:r>
              <a:rPr lang="en-US" altLang="ko-KR" sz="2000" b="1" dirty="0">
                <a:solidFill>
                  <a:srgbClr val="0E2058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IoT </a:t>
            </a:r>
            <a:r>
              <a:rPr lang="ko-KR" altLang="en-US" sz="2000" b="1" dirty="0">
                <a:solidFill>
                  <a:srgbClr val="0E2058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센서 데이터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09496" y="2199367"/>
            <a:ext cx="888889" cy="3238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3153" y="3798222"/>
            <a:ext cx="3536508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31633" y="2311818"/>
            <a:ext cx="1250179" cy="23342"/>
            <a:chOff x="6558453" y="3872839"/>
            <a:chExt cx="1875269" cy="350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8453" y="3872839"/>
              <a:ext cx="1875269" cy="350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0789" y="3534490"/>
            <a:ext cx="888889" cy="3238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07828" y="2481439"/>
            <a:ext cx="3536508" cy="4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41888" y="4978089"/>
            <a:ext cx="3389812" cy="532387"/>
            <a:chOff x="1405953" y="7783311"/>
            <a:chExt cx="5084718" cy="7985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9528" y="7737598"/>
              <a:ext cx="1333333" cy="48571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8812" y="8143808"/>
              <a:ext cx="5304762" cy="60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47654" y="3615813"/>
            <a:ext cx="452185" cy="23342"/>
            <a:chOff x="6132485" y="5828831"/>
            <a:chExt cx="678277" cy="350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485" y="5828831"/>
              <a:ext cx="678277" cy="350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86444" y="5030711"/>
            <a:ext cx="759407" cy="19589"/>
            <a:chOff x="6490671" y="7951178"/>
            <a:chExt cx="1139110" cy="293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0671" y="7951178"/>
              <a:ext cx="1139110" cy="2938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7080" y="2134020"/>
            <a:ext cx="761905" cy="32380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6086" y="3770490"/>
            <a:ext cx="2222222" cy="40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38529" y="2303865"/>
            <a:ext cx="1250179" cy="23342"/>
            <a:chOff x="9868797" y="3860910"/>
            <a:chExt cx="1875269" cy="350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8797" y="3860910"/>
              <a:ext cx="1875269" cy="350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62616" y="3627483"/>
            <a:ext cx="452185" cy="23342"/>
            <a:chOff x="11404928" y="5846337"/>
            <a:chExt cx="678277" cy="350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04928" y="5846337"/>
              <a:ext cx="678277" cy="3501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4925" y="3500576"/>
            <a:ext cx="819047" cy="3238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3350" y="4052425"/>
            <a:ext cx="3288889" cy="400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29301" y="5030711"/>
            <a:ext cx="759407" cy="19589"/>
            <a:chOff x="10604957" y="7951178"/>
            <a:chExt cx="1139110" cy="293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4957" y="7951178"/>
              <a:ext cx="1139110" cy="293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89740" y="4892266"/>
            <a:ext cx="3389812" cy="836862"/>
            <a:chOff x="11915495" y="7799074"/>
            <a:chExt cx="5084718" cy="125529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69782" y="7753361"/>
              <a:ext cx="1228571" cy="48571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58354" y="8159572"/>
              <a:ext cx="3333333" cy="10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95380" y="2223700"/>
            <a:ext cx="3318376" cy="3318376"/>
            <a:chOff x="6654075" y="3740663"/>
            <a:chExt cx="4977564" cy="49775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54075" y="3740663"/>
              <a:ext cx="4977564" cy="49775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33043" y="2562022"/>
            <a:ext cx="367816" cy="471771"/>
            <a:chOff x="9710569" y="4248146"/>
            <a:chExt cx="551724" cy="70765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10569" y="4248146"/>
              <a:ext cx="551724" cy="7076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82244" y="3673245"/>
            <a:ext cx="491193" cy="491193"/>
            <a:chOff x="10534371" y="5914979"/>
            <a:chExt cx="736790" cy="7367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34371" y="5914979"/>
              <a:ext cx="736790" cy="7367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43235" y="4705335"/>
            <a:ext cx="420493" cy="473838"/>
            <a:chOff x="9725857" y="7463114"/>
            <a:chExt cx="630740" cy="7107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25857" y="7463114"/>
              <a:ext cx="630740" cy="7107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50908" y="4705335"/>
            <a:ext cx="383448" cy="429667"/>
            <a:chOff x="7937367" y="7463114"/>
            <a:chExt cx="575172" cy="64450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37367" y="7463114"/>
              <a:ext cx="575172" cy="64450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091544" y="3558496"/>
            <a:ext cx="397297" cy="533600"/>
            <a:chOff x="7098321" y="5742857"/>
            <a:chExt cx="595946" cy="80040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98321" y="5742857"/>
              <a:ext cx="595946" cy="8004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657257" y="2626418"/>
            <a:ext cx="407375" cy="407375"/>
            <a:chOff x="7946891" y="4344740"/>
            <a:chExt cx="611062" cy="61106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46891" y="4344740"/>
              <a:ext cx="611062" cy="611062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3301FB5-BE58-41A7-B95C-926AA6BCEB7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구체화</a:t>
            </a:r>
            <a:endParaRPr lang="en-US" altLang="ko-KR" sz="4000" b="1" kern="0" dirty="0">
              <a:solidFill>
                <a:prstClr val="white"/>
              </a:solidFill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BEC3B3-1877-4418-9AA5-B537ECB9DD02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0B2D1D2C-2227-4811-B1E3-EE0ECA7122FC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id="{0FC74F31-812A-4EC0-9D1F-847A1F9A3F1A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721640-BD1D-465B-942E-FE48D6153C82}"/>
              </a:ext>
            </a:extLst>
          </p:cNvPr>
          <p:cNvSpPr txBox="1"/>
          <p:nvPr/>
        </p:nvSpPr>
        <p:spPr>
          <a:xfrm>
            <a:off x="2370761" y="2372540"/>
            <a:ext cx="2593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데이터 </a:t>
            </a:r>
            <a:r>
              <a:rPr lang="en-US" altLang="ko-KR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EDA / </a:t>
            </a:r>
            <a:r>
              <a:rPr lang="ko-KR" altLang="en-US" sz="2000" dirty="0">
                <a:latin typeface="THE도담B" panose="02020603020101020101" pitchFamily="18" charset="-127"/>
                <a:ea typeface="THE도담B" panose="02020603020101020101" pitchFamily="18" charset="-127"/>
              </a:rPr>
              <a:t>전처리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1.REVIEW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1E8F85-62B6-4E01-A833-2C6D940BBF0A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구체화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EDA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55373C-5F28-4FE4-B35E-E45033E858E3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B177020F-F814-4D65-9F12-CCC35587F345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140679D5-541E-4745-A4B8-587EE52409AE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233068A6-1C9E-4046-8621-A6430AB94BD0}"/>
              </a:ext>
            </a:extLst>
          </p:cNvPr>
          <p:cNvGrpSpPr/>
          <p:nvPr/>
        </p:nvGrpSpPr>
        <p:grpSpPr>
          <a:xfrm>
            <a:off x="1862566" y="1298093"/>
            <a:ext cx="8137962" cy="2410870"/>
            <a:chOff x="1830624" y="3778571"/>
            <a:chExt cx="13882328" cy="4338228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1911E5A4-7392-4662-BBE5-99DBC0B8D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0624" y="3778571"/>
              <a:ext cx="13882328" cy="4338228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8BEBFE4-D52F-495B-998C-F8A01722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66" y="3824710"/>
            <a:ext cx="6436484" cy="20707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F0C6F-68CE-4A3F-81FE-D0EF9F574D4C}"/>
              </a:ext>
            </a:extLst>
          </p:cNvPr>
          <p:cNvSpPr txBox="1"/>
          <p:nvPr/>
        </p:nvSpPr>
        <p:spPr>
          <a:xfrm>
            <a:off x="1805651" y="6180879"/>
            <a:ext cx="1022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온도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습도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미세먼지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그리고 이산화탄소 변수가 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공간별로 유의미한 차이가 있어 보임</a:t>
            </a:r>
          </a:p>
        </p:txBody>
      </p:sp>
    </p:spTree>
    <p:extLst>
      <p:ext uri="{BB962C8B-B14F-4D97-AF65-F5344CB8AC3E}">
        <p14:creationId xmlns:p14="http://schemas.microsoft.com/office/powerpoint/2010/main" val="395143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7">
            <a:extLst>
              <a:ext uri="{FF2B5EF4-FFF2-40B4-BE49-F238E27FC236}">
                <a16:creationId xmlns:a16="http://schemas.microsoft.com/office/drawing/2014/main" id="{B04A00A8-3B7F-4CFB-9DB4-39159D9CA0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182" y="1417265"/>
            <a:ext cx="4082540" cy="400000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2B1535-85E2-4A74-8869-01D77A6DD5AA}"/>
              </a:ext>
            </a:extLst>
          </p:cNvPr>
          <p:cNvGrpSpPr/>
          <p:nvPr/>
        </p:nvGrpSpPr>
        <p:grpSpPr>
          <a:xfrm>
            <a:off x="2223090" y="2288433"/>
            <a:ext cx="3986846" cy="2281134"/>
            <a:chOff x="2983803" y="3601624"/>
            <a:chExt cx="5980269" cy="3421701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E75A90D0-458E-4A5E-B818-E3B10686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3803" y="3601624"/>
              <a:ext cx="5980269" cy="3421701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49B2A519-053C-4982-9A27-4890BA29C8A6}"/>
              </a:ext>
            </a:extLst>
          </p:cNvPr>
          <p:cNvGrpSpPr/>
          <p:nvPr/>
        </p:nvGrpSpPr>
        <p:grpSpPr>
          <a:xfrm>
            <a:off x="6477964" y="1790573"/>
            <a:ext cx="4114286" cy="2556932"/>
            <a:chOff x="8721340" y="2777301"/>
            <a:chExt cx="6171429" cy="3835398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CC6902B8-4C85-4942-84CB-550E3AA31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1340" y="2777301"/>
              <a:ext cx="6171429" cy="3835398"/>
            </a:xfrm>
            <a:prstGeom prst="rect">
              <a:avLst/>
            </a:prstGeom>
          </p:spPr>
        </p:pic>
      </p:grp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890FD68C-E9F6-4984-BB5C-B1067AE46E18}"/>
              </a:ext>
            </a:extLst>
          </p:cNvPr>
          <p:cNvGrpSpPr/>
          <p:nvPr/>
        </p:nvGrpSpPr>
        <p:grpSpPr>
          <a:xfrm>
            <a:off x="2223090" y="4399350"/>
            <a:ext cx="4114286" cy="2345143"/>
            <a:chOff x="2983803" y="6768000"/>
            <a:chExt cx="6171429" cy="3517714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EDB2E572-AD10-4767-829A-656608059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3803" y="6768000"/>
              <a:ext cx="6171429" cy="3517714"/>
            </a:xfrm>
            <a:prstGeom prst="rect">
              <a:avLst/>
            </a:prstGeom>
          </p:spPr>
        </p:pic>
      </p:grpSp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5764329E-2C7A-41AC-8CA4-A29F19A8E329}"/>
              </a:ext>
            </a:extLst>
          </p:cNvPr>
          <p:cNvGrpSpPr/>
          <p:nvPr/>
        </p:nvGrpSpPr>
        <p:grpSpPr>
          <a:xfrm>
            <a:off x="3825371" y="2798420"/>
            <a:ext cx="484507" cy="1697853"/>
            <a:chOff x="5387223" y="4366605"/>
            <a:chExt cx="726761" cy="2546779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81AE256D-4D76-4A92-ACD7-5759CCA8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7223" y="4366605"/>
              <a:ext cx="726761" cy="2546779"/>
            </a:xfrm>
            <a:prstGeom prst="rect">
              <a:avLst/>
            </a:prstGeom>
          </p:spPr>
        </p:pic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E2A1F146-92D0-4B8E-BAD7-B35C5C0850DF}"/>
              </a:ext>
            </a:extLst>
          </p:cNvPr>
          <p:cNvGrpSpPr/>
          <p:nvPr/>
        </p:nvGrpSpPr>
        <p:grpSpPr>
          <a:xfrm>
            <a:off x="3825371" y="4967558"/>
            <a:ext cx="484507" cy="1697853"/>
            <a:chOff x="5387223" y="7620311"/>
            <a:chExt cx="726761" cy="2546779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2AABFCA7-D026-4476-8B6A-A8C22286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7223" y="7620311"/>
              <a:ext cx="726761" cy="2546779"/>
            </a:xfrm>
            <a:prstGeom prst="rect">
              <a:avLst/>
            </a:prstGeom>
          </p:spPr>
        </p:pic>
      </p:grpSp>
      <p:grpSp>
        <p:nvGrpSpPr>
          <p:cNvPr id="22" name="그룹 1007">
            <a:extLst>
              <a:ext uri="{FF2B5EF4-FFF2-40B4-BE49-F238E27FC236}">
                <a16:creationId xmlns:a16="http://schemas.microsoft.com/office/drawing/2014/main" id="{556E7EF6-35B0-4C74-AE57-BC0917AC8ED4}"/>
              </a:ext>
            </a:extLst>
          </p:cNvPr>
          <p:cNvGrpSpPr/>
          <p:nvPr/>
        </p:nvGrpSpPr>
        <p:grpSpPr>
          <a:xfrm>
            <a:off x="8236886" y="2416313"/>
            <a:ext cx="484507" cy="1822341"/>
            <a:chOff x="11359723" y="3715910"/>
            <a:chExt cx="726761" cy="2733511"/>
          </a:xfrm>
        </p:grpSpPr>
        <p:pic>
          <p:nvPicPr>
            <p:cNvPr id="23" name="Object 24">
              <a:extLst>
                <a:ext uri="{FF2B5EF4-FFF2-40B4-BE49-F238E27FC236}">
                  <a16:creationId xmlns:a16="http://schemas.microsoft.com/office/drawing/2014/main" id="{DD3F099B-6B80-435E-9137-4A9281A8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9723" y="3715910"/>
              <a:ext cx="726761" cy="2733511"/>
            </a:xfrm>
            <a:prstGeom prst="rect">
              <a:avLst/>
            </a:prstGeom>
          </p:spPr>
        </p:pic>
      </p:grpSp>
      <p:grpSp>
        <p:nvGrpSpPr>
          <p:cNvPr id="24" name="그룹 1008">
            <a:extLst>
              <a:ext uri="{FF2B5EF4-FFF2-40B4-BE49-F238E27FC236}">
                <a16:creationId xmlns:a16="http://schemas.microsoft.com/office/drawing/2014/main" id="{7ACA8B16-3BAC-4D0A-9CCC-78B63D194E17}"/>
              </a:ext>
            </a:extLst>
          </p:cNvPr>
          <p:cNvGrpSpPr/>
          <p:nvPr/>
        </p:nvGrpSpPr>
        <p:grpSpPr>
          <a:xfrm>
            <a:off x="6602161" y="4299567"/>
            <a:ext cx="3912993" cy="2417533"/>
            <a:chOff x="8907635" y="6540791"/>
            <a:chExt cx="5869489" cy="3626299"/>
          </a:xfrm>
        </p:grpSpPr>
        <p:pic>
          <p:nvPicPr>
            <p:cNvPr id="25" name="Object 27">
              <a:extLst>
                <a:ext uri="{FF2B5EF4-FFF2-40B4-BE49-F238E27FC236}">
                  <a16:creationId xmlns:a16="http://schemas.microsoft.com/office/drawing/2014/main" id="{4803EBD8-99F7-4201-8512-8BED1EDD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7635" y="6540791"/>
              <a:ext cx="5869489" cy="3626299"/>
            </a:xfrm>
            <a:prstGeom prst="rect">
              <a:avLst/>
            </a:prstGeom>
          </p:spPr>
        </p:pic>
      </p:grpSp>
      <p:grpSp>
        <p:nvGrpSpPr>
          <p:cNvPr id="26" name="그룹 1009">
            <a:extLst>
              <a:ext uri="{FF2B5EF4-FFF2-40B4-BE49-F238E27FC236}">
                <a16:creationId xmlns:a16="http://schemas.microsoft.com/office/drawing/2014/main" id="{CB8889A2-26C8-413F-8FA5-CAFCD110B9E6}"/>
              </a:ext>
            </a:extLst>
          </p:cNvPr>
          <p:cNvGrpSpPr/>
          <p:nvPr/>
        </p:nvGrpSpPr>
        <p:grpSpPr>
          <a:xfrm>
            <a:off x="8292854" y="4860782"/>
            <a:ext cx="484507" cy="1805023"/>
            <a:chOff x="11443674" y="7382613"/>
            <a:chExt cx="726761" cy="2707535"/>
          </a:xfrm>
        </p:grpSpPr>
        <p:pic>
          <p:nvPicPr>
            <p:cNvPr id="27" name="Object 30">
              <a:extLst>
                <a:ext uri="{FF2B5EF4-FFF2-40B4-BE49-F238E27FC236}">
                  <a16:creationId xmlns:a16="http://schemas.microsoft.com/office/drawing/2014/main" id="{EB3582DD-0307-4354-94D2-F0B74A1C1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3674" y="7382613"/>
              <a:ext cx="726761" cy="2707535"/>
            </a:xfrm>
            <a:prstGeom prst="rect">
              <a:avLst/>
            </a:prstGeom>
          </p:spPr>
        </p:pic>
      </p:grpSp>
      <p:pic>
        <p:nvPicPr>
          <p:cNvPr id="28" name="Object 32">
            <a:extLst>
              <a:ext uri="{FF2B5EF4-FFF2-40B4-BE49-F238E27FC236}">
                <a16:creationId xmlns:a16="http://schemas.microsoft.com/office/drawing/2014/main" id="{AE6E2A61-780A-44C7-B2DC-4B40643DC43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3486" y="3367182"/>
            <a:ext cx="723809" cy="400000"/>
          </a:xfrm>
          <a:prstGeom prst="rect">
            <a:avLst/>
          </a:prstGeom>
        </p:spPr>
      </p:pic>
      <p:pic>
        <p:nvPicPr>
          <p:cNvPr id="29" name="Object 33">
            <a:extLst>
              <a:ext uri="{FF2B5EF4-FFF2-40B4-BE49-F238E27FC236}">
                <a16:creationId xmlns:a16="http://schemas.microsoft.com/office/drawing/2014/main" id="{D34B9E2F-F30D-47DC-806D-0B88A0BB082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4372" y="5636313"/>
            <a:ext cx="584127" cy="400000"/>
          </a:xfrm>
          <a:prstGeom prst="rect">
            <a:avLst/>
          </a:prstGeom>
        </p:spPr>
      </p:pic>
      <p:pic>
        <p:nvPicPr>
          <p:cNvPr id="30" name="Object 34">
            <a:extLst>
              <a:ext uri="{FF2B5EF4-FFF2-40B4-BE49-F238E27FC236}">
                <a16:creationId xmlns:a16="http://schemas.microsoft.com/office/drawing/2014/main" id="{6B2A1A6A-954B-40AE-8328-770E57D1935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6625" y="3069438"/>
            <a:ext cx="666667" cy="400000"/>
          </a:xfrm>
          <a:prstGeom prst="rect">
            <a:avLst/>
          </a:prstGeom>
        </p:spPr>
      </p:pic>
      <p:pic>
        <p:nvPicPr>
          <p:cNvPr id="31" name="Object 35">
            <a:extLst>
              <a:ext uri="{FF2B5EF4-FFF2-40B4-BE49-F238E27FC236}">
                <a16:creationId xmlns:a16="http://schemas.microsoft.com/office/drawing/2014/main" id="{D076B263-D3C9-4CE1-AD03-A7D429A6D25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55742" y="5458535"/>
            <a:ext cx="1117460" cy="400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A02971-0767-4EE8-BB3D-0519CD5877A4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구체화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EDA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523DCA-29EE-4939-A8DF-5220FD6B517D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C431C3FD-91B8-4DA7-9FF0-D2762B7BCBEA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AB01CEF2-EDF9-4D84-ACC1-B1F0B47DC1A8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3EB7E2-C5DC-4D95-9475-7A704AAAFB47}"/>
              </a:ext>
            </a:extLst>
          </p:cNvPr>
          <p:cNvSpPr txBox="1"/>
          <p:nvPr/>
        </p:nvSpPr>
        <p:spPr>
          <a:xfrm>
            <a:off x="558246" y="1830502"/>
            <a:ext cx="59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네 변수들이 강의실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HE도담B" panose="02020603020101020101" pitchFamily="18" charset="-127"/>
                <a:ea typeface="THE도담B" panose="02020603020101020101" pitchFamily="18" charset="-127"/>
              </a:rPr>
              <a:t>층별로 유의미한 차이가 있음을 확인</a:t>
            </a:r>
            <a:endParaRPr lang="ko-KR" altLang="en-US" dirty="0">
              <a:latin typeface="THE도담B" panose="02020603020101020101" pitchFamily="18" charset="-127"/>
              <a:ea typeface="THE도담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397" y="1469985"/>
            <a:ext cx="1897991" cy="580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0291" y="2137112"/>
            <a:ext cx="3515073" cy="3657911"/>
            <a:chOff x="442644" y="3639720"/>
            <a:chExt cx="5272609" cy="54868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644" y="3639720"/>
              <a:ext cx="5272609" cy="54868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0275" y="6042642"/>
            <a:ext cx="6158730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5364" y="2111715"/>
            <a:ext cx="3810111" cy="3924578"/>
            <a:chOff x="5715253" y="3601625"/>
            <a:chExt cx="5715167" cy="58868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5253" y="3601625"/>
              <a:ext cx="5715167" cy="58868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23854" y="2099016"/>
            <a:ext cx="3485651" cy="3661078"/>
            <a:chOff x="11607987" y="3582577"/>
            <a:chExt cx="5228477" cy="54916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7987" y="3582577"/>
              <a:ext cx="5228477" cy="54916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5659" y="6004547"/>
            <a:ext cx="3815873" cy="40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8CDD33-168B-48DD-93D8-D88AD4019DFD}"/>
              </a:ext>
            </a:extLst>
          </p:cNvPr>
          <p:cNvSpPr/>
          <p:nvPr/>
        </p:nvSpPr>
        <p:spPr>
          <a:xfrm>
            <a:off x="-1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아이디어 구체화 </a:t>
            </a:r>
            <a:r>
              <a:rPr lang="en-US" altLang="ko-KR" sz="4000" b="1" kern="0" dirty="0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rPr>
              <a:t>– EDA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AE4CD8-6703-472A-B8ED-11476D717D01}"/>
              </a:ext>
            </a:extLst>
          </p:cNvPr>
          <p:cNvGrpSpPr/>
          <p:nvPr/>
        </p:nvGrpSpPr>
        <p:grpSpPr>
          <a:xfrm>
            <a:off x="10027919" y="-3"/>
            <a:ext cx="2164081" cy="1082041"/>
            <a:chOff x="9919316" y="4585314"/>
            <a:chExt cx="2272685" cy="1136343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07FBD7A6-B551-4DAE-AE61-83D3A9F4FA79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1386BAC1-670C-4C35-8A62-DC0732BC6246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THE도담B" panose="02020603020101020101" pitchFamily="18" charset="-127"/>
                <a:ea typeface="THE도담B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1936</Words>
  <Application>Microsoft Office PowerPoint</Application>
  <PresentationFormat>와이드스크린</PresentationFormat>
  <Paragraphs>291</Paragraphs>
  <Slides>38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맑은 고딕</vt:lpstr>
      <vt:lpstr>DX영화자막 M</vt:lpstr>
      <vt:lpstr>Wingdings</vt:lpstr>
      <vt:lpstr>THE도담M</vt:lpstr>
      <vt:lpstr>Arial</vt:lpstr>
      <vt:lpstr>THE도담B</vt:lpstr>
      <vt:lpstr>Cambria Math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Soyeon</cp:lastModifiedBy>
  <cp:revision>787</cp:revision>
  <dcterms:created xsi:type="dcterms:W3CDTF">2020-08-11T03:52:27Z</dcterms:created>
  <dcterms:modified xsi:type="dcterms:W3CDTF">2020-09-11T01:59:18Z</dcterms:modified>
</cp:coreProperties>
</file>